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7" r:id="rId2"/>
    <p:sldId id="348" r:id="rId3"/>
    <p:sldId id="345" r:id="rId4"/>
    <p:sldId id="258" r:id="rId5"/>
    <p:sldId id="259" r:id="rId6"/>
    <p:sldId id="260" r:id="rId7"/>
    <p:sldId id="261" r:id="rId8"/>
    <p:sldId id="335" r:id="rId9"/>
    <p:sldId id="262" r:id="rId10"/>
    <p:sldId id="263" r:id="rId11"/>
    <p:sldId id="265" r:id="rId12"/>
    <p:sldId id="266" r:id="rId13"/>
    <p:sldId id="264" r:id="rId14"/>
    <p:sldId id="267" r:id="rId15"/>
    <p:sldId id="334" r:id="rId16"/>
    <p:sldId id="269" r:id="rId17"/>
    <p:sldId id="268" r:id="rId18"/>
    <p:sldId id="284" r:id="rId19"/>
    <p:sldId id="271" r:id="rId20"/>
    <p:sldId id="316" r:id="rId21"/>
    <p:sldId id="272" r:id="rId22"/>
    <p:sldId id="273" r:id="rId23"/>
    <p:sldId id="282" r:id="rId24"/>
    <p:sldId id="276" r:id="rId25"/>
    <p:sldId id="274" r:id="rId26"/>
    <p:sldId id="277" r:id="rId27"/>
    <p:sldId id="278" r:id="rId28"/>
    <p:sldId id="279" r:id="rId29"/>
    <p:sldId id="280" r:id="rId30"/>
    <p:sldId id="285" r:id="rId31"/>
    <p:sldId id="286" r:id="rId32"/>
    <p:sldId id="287" r:id="rId33"/>
    <p:sldId id="288" r:id="rId34"/>
    <p:sldId id="289" r:id="rId35"/>
    <p:sldId id="290" r:id="rId36"/>
    <p:sldId id="291" r:id="rId37"/>
    <p:sldId id="292" r:id="rId38"/>
    <p:sldId id="294" r:id="rId39"/>
    <p:sldId id="295" r:id="rId40"/>
    <p:sldId id="296" r:id="rId41"/>
    <p:sldId id="297" r:id="rId42"/>
    <p:sldId id="298" r:id="rId43"/>
    <p:sldId id="301" r:id="rId44"/>
    <p:sldId id="299" r:id="rId45"/>
    <p:sldId id="303" r:id="rId46"/>
    <p:sldId id="304" r:id="rId47"/>
    <p:sldId id="305" r:id="rId48"/>
    <p:sldId id="300" r:id="rId49"/>
    <p:sldId id="306" r:id="rId50"/>
    <p:sldId id="336" r:id="rId51"/>
    <p:sldId id="307" r:id="rId52"/>
    <p:sldId id="308" r:id="rId53"/>
    <p:sldId id="309" r:id="rId54"/>
    <p:sldId id="310" r:id="rId55"/>
    <p:sldId id="312" r:id="rId56"/>
    <p:sldId id="311" r:id="rId57"/>
    <p:sldId id="313" r:id="rId58"/>
    <p:sldId id="344" r:id="rId59"/>
    <p:sldId id="315" r:id="rId60"/>
    <p:sldId id="314" r:id="rId61"/>
    <p:sldId id="317" r:id="rId62"/>
    <p:sldId id="318" r:id="rId63"/>
    <p:sldId id="319" r:id="rId64"/>
    <p:sldId id="320" r:id="rId65"/>
    <p:sldId id="321" r:id="rId66"/>
    <p:sldId id="322" r:id="rId67"/>
    <p:sldId id="323" r:id="rId68"/>
    <p:sldId id="325" r:id="rId69"/>
    <p:sldId id="326" r:id="rId70"/>
    <p:sldId id="337" r:id="rId71"/>
    <p:sldId id="338" r:id="rId72"/>
    <p:sldId id="339" r:id="rId73"/>
    <p:sldId id="340" r:id="rId74"/>
    <p:sldId id="341" r:id="rId75"/>
    <p:sldId id="342" r:id="rId76"/>
    <p:sldId id="327" r:id="rId77"/>
    <p:sldId id="328" r:id="rId78"/>
    <p:sldId id="329" r:id="rId79"/>
    <p:sldId id="330" r:id="rId80"/>
    <p:sldId id="331" r:id="rId81"/>
    <p:sldId id="332" r:id="rId82"/>
    <p:sldId id="333" r:id="rId83"/>
    <p:sldId id="343"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1404"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D8A52-066F-467E-89CB-7F258283A718}"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7BA2953A-451D-4B58-A75A-0F23B60BA9A4}">
      <dgm:prSet phldrT="[Text]"/>
      <dgm:spPr>
        <a:solidFill>
          <a:schemeClr val="accent6"/>
        </a:solidFill>
      </dgm:spPr>
      <dgm:t>
        <a:bodyPr/>
        <a:lstStyle/>
        <a:p>
          <a:r>
            <a:rPr lang="en-US" b="1" dirty="0">
              <a:latin typeface="Tahoma" panose="020B0604030504040204" pitchFamily="34" charset="0"/>
              <a:ea typeface="Tahoma" panose="020B0604030504040204" pitchFamily="34" charset="0"/>
              <a:cs typeface="Tahoma" panose="020B0604030504040204" pitchFamily="34" charset="0"/>
            </a:rPr>
            <a:t>Clinical observations</a:t>
          </a:r>
        </a:p>
      </dgm:t>
    </dgm:pt>
    <dgm:pt modelId="{8A7D5413-05EF-426C-972B-233D06CB9227}" type="parTrans" cxnId="{E9470FD2-2263-413C-A40A-9BC73FD77411}">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66D60402-8155-4CB3-A8BA-557AD686CD6C}" type="sibTrans" cxnId="{E9470FD2-2263-413C-A40A-9BC73FD77411}">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A2C4294C-22F0-4BDC-889E-E30479174A50}">
      <dgm:prSet phldrT="[Text]"/>
      <dgm:spPr>
        <a:solidFill>
          <a:schemeClr val="accent6"/>
        </a:solidFill>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Available data</a:t>
          </a:r>
        </a:p>
      </dgm:t>
    </dgm:pt>
    <dgm:pt modelId="{A4E4AF52-CA69-4BF6-9EB0-2F77F700ECD4}" type="parTrans" cxnId="{76827541-BEBB-49D8-AF1F-80B8C45D9BFE}">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DEB20BA9-84F7-4230-B5CC-5C45B8D285F9}" type="sibTrans" cxnId="{76827541-BEBB-49D8-AF1F-80B8C45D9BFE}">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BB0BFE64-4ADE-421B-99D4-DA65A49407C2}">
      <dgm:prSet phldrT="[Text]"/>
      <dgm:spPr>
        <a:solidFill>
          <a:schemeClr val="accent6"/>
        </a:solidFill>
      </dgm:spPr>
      <dgm:t>
        <a:bodyPr/>
        <a:lstStyle/>
        <a:p>
          <a:r>
            <a:rPr lang="en-US" b="1" dirty="0">
              <a:latin typeface="Tahoma" panose="020B0604030504040204" pitchFamily="34" charset="0"/>
              <a:ea typeface="Tahoma" panose="020B0604030504040204" pitchFamily="34" charset="0"/>
              <a:cs typeface="Tahoma" panose="020B0604030504040204" pitchFamily="34" charset="0"/>
            </a:rPr>
            <a:t>Case control studies</a:t>
          </a:r>
        </a:p>
      </dgm:t>
    </dgm:pt>
    <dgm:pt modelId="{45B9F485-56E0-4AC4-A91B-1D42ED1C047F}" type="parTrans" cxnId="{D6B081B3-7CB6-455F-BFE5-89D20EBFFBB8}">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4B2A71F6-72B8-4DDE-A32E-49AC722A1FF0}" type="sibTrans" cxnId="{D6B081B3-7CB6-455F-BFE5-89D20EBFFBB8}">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39FCC946-A228-4D25-976D-96C946619E5B}">
      <dgm:prSet/>
      <dgm:spPr>
        <a:solidFill>
          <a:schemeClr val="accent6"/>
        </a:solidFill>
      </dgm:spPr>
      <dgm:t>
        <a:bodyPr/>
        <a:lstStyle/>
        <a:p>
          <a:r>
            <a:rPr lang="en-US" b="1" dirty="0">
              <a:latin typeface="Tahoma" panose="020B0604030504040204" pitchFamily="34" charset="0"/>
              <a:ea typeface="Tahoma" panose="020B0604030504040204" pitchFamily="34" charset="0"/>
              <a:cs typeface="Tahoma" panose="020B0604030504040204" pitchFamily="34" charset="0"/>
            </a:rPr>
            <a:t>Cohort studies</a:t>
          </a:r>
        </a:p>
      </dgm:t>
    </dgm:pt>
    <dgm:pt modelId="{E01E9579-0A66-4ACF-AFAC-E556EAE098E7}" type="parTrans" cxnId="{45097311-B31D-4046-A37B-6B25F84CCF81}">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54749406-4FCC-45C7-8930-C3D7D105E5E7}" type="sibTrans" cxnId="{45097311-B31D-4046-A37B-6B25F84CCF81}">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C51E6CA0-603D-4903-84D5-F87ACD7A80D0}">
      <dgm:prSet/>
      <dgm:spPr>
        <a:solidFill>
          <a:schemeClr val="accent6"/>
        </a:solidFill>
      </dgm:spPr>
      <dgm:t>
        <a:bodyPr/>
        <a:lstStyle/>
        <a:p>
          <a:r>
            <a:rPr lang="en-US" b="1" dirty="0">
              <a:latin typeface="Tahoma" panose="020B0604030504040204" pitchFamily="34" charset="0"/>
              <a:ea typeface="Tahoma" panose="020B0604030504040204" pitchFamily="34" charset="0"/>
              <a:cs typeface="Tahoma" panose="020B0604030504040204" pitchFamily="34" charset="0"/>
            </a:rPr>
            <a:t>Randomized control studies</a:t>
          </a:r>
        </a:p>
      </dgm:t>
    </dgm:pt>
    <dgm:pt modelId="{79752BB6-9993-4438-81DF-1E068CFB2908}" type="parTrans" cxnId="{621CB20F-A273-493B-9452-BC6519BC225F}">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887AED36-8351-459A-A437-8BA23AC39E24}" type="sibTrans" cxnId="{621CB20F-A273-493B-9452-BC6519BC225F}">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71638AA5-EB0E-422F-A0AB-6FA368697FAF}" type="pres">
      <dgm:prSet presAssocID="{F94D8A52-066F-467E-89CB-7F258283A718}" presName="Name0" presStyleCnt="0">
        <dgm:presLayoutVars>
          <dgm:dir/>
          <dgm:animLvl val="lvl"/>
          <dgm:resizeHandles val="exact"/>
        </dgm:presLayoutVars>
      </dgm:prSet>
      <dgm:spPr/>
    </dgm:pt>
    <dgm:pt modelId="{C8251697-6ADF-4AC1-9A23-2D460ECD8299}" type="pres">
      <dgm:prSet presAssocID="{C51E6CA0-603D-4903-84D5-F87ACD7A80D0}" presName="boxAndChildren" presStyleCnt="0"/>
      <dgm:spPr/>
    </dgm:pt>
    <dgm:pt modelId="{D491E513-425F-42E6-BC60-369AE2545E21}" type="pres">
      <dgm:prSet presAssocID="{C51E6CA0-603D-4903-84D5-F87ACD7A80D0}" presName="parentTextBox" presStyleLbl="node1" presStyleIdx="0" presStyleCnt="5"/>
      <dgm:spPr/>
    </dgm:pt>
    <dgm:pt modelId="{FE39935A-69C5-4B3E-BF3C-ED063899A5C0}" type="pres">
      <dgm:prSet presAssocID="{54749406-4FCC-45C7-8930-C3D7D105E5E7}" presName="sp" presStyleCnt="0"/>
      <dgm:spPr/>
    </dgm:pt>
    <dgm:pt modelId="{B8F31F57-7F6E-4F92-8CE9-E7DD329F1078}" type="pres">
      <dgm:prSet presAssocID="{39FCC946-A228-4D25-976D-96C946619E5B}" presName="arrowAndChildren" presStyleCnt="0"/>
      <dgm:spPr/>
    </dgm:pt>
    <dgm:pt modelId="{EFB46D42-04BC-4F66-9BCC-A89EF3C0DE69}" type="pres">
      <dgm:prSet presAssocID="{39FCC946-A228-4D25-976D-96C946619E5B}" presName="parentTextArrow" presStyleLbl="node1" presStyleIdx="1" presStyleCnt="5"/>
      <dgm:spPr/>
    </dgm:pt>
    <dgm:pt modelId="{F943F2E4-690D-4153-AE94-6F4E52EB0157}" type="pres">
      <dgm:prSet presAssocID="{4B2A71F6-72B8-4DDE-A32E-49AC722A1FF0}" presName="sp" presStyleCnt="0"/>
      <dgm:spPr/>
    </dgm:pt>
    <dgm:pt modelId="{D06E6406-58EC-40B7-B309-AB93EC3CC286}" type="pres">
      <dgm:prSet presAssocID="{BB0BFE64-4ADE-421B-99D4-DA65A49407C2}" presName="arrowAndChildren" presStyleCnt="0"/>
      <dgm:spPr/>
    </dgm:pt>
    <dgm:pt modelId="{7E1EDED7-FA58-46F3-8FE8-1C9B2B420267}" type="pres">
      <dgm:prSet presAssocID="{BB0BFE64-4ADE-421B-99D4-DA65A49407C2}" presName="parentTextArrow" presStyleLbl="node1" presStyleIdx="2" presStyleCnt="5"/>
      <dgm:spPr/>
    </dgm:pt>
    <dgm:pt modelId="{97A3F5D7-3F0A-480E-A011-17DA0B6173D0}" type="pres">
      <dgm:prSet presAssocID="{DEB20BA9-84F7-4230-B5CC-5C45B8D285F9}" presName="sp" presStyleCnt="0"/>
      <dgm:spPr/>
    </dgm:pt>
    <dgm:pt modelId="{EA5C7900-2C9E-4625-B31C-E178456EAA08}" type="pres">
      <dgm:prSet presAssocID="{A2C4294C-22F0-4BDC-889E-E30479174A50}" presName="arrowAndChildren" presStyleCnt="0"/>
      <dgm:spPr/>
    </dgm:pt>
    <dgm:pt modelId="{45237182-4161-4A9F-92CD-537D49925566}" type="pres">
      <dgm:prSet presAssocID="{A2C4294C-22F0-4BDC-889E-E30479174A50}" presName="parentTextArrow" presStyleLbl="node1" presStyleIdx="3" presStyleCnt="5"/>
      <dgm:spPr/>
    </dgm:pt>
    <dgm:pt modelId="{6FA5E709-593F-4A41-8050-F420A7856ADD}" type="pres">
      <dgm:prSet presAssocID="{66D60402-8155-4CB3-A8BA-557AD686CD6C}" presName="sp" presStyleCnt="0"/>
      <dgm:spPr/>
    </dgm:pt>
    <dgm:pt modelId="{6B7E27CA-AF41-4379-B5FA-9D1BD1F963E1}" type="pres">
      <dgm:prSet presAssocID="{7BA2953A-451D-4B58-A75A-0F23B60BA9A4}" presName="arrowAndChildren" presStyleCnt="0"/>
      <dgm:spPr/>
    </dgm:pt>
    <dgm:pt modelId="{09903D98-BAB3-4E19-A26B-C7772ABC2B14}" type="pres">
      <dgm:prSet presAssocID="{7BA2953A-451D-4B58-A75A-0F23B60BA9A4}" presName="parentTextArrow" presStyleLbl="node1" presStyleIdx="4" presStyleCnt="5" custLinFactNeighborX="926" custLinFactNeighborY="-61070"/>
      <dgm:spPr/>
    </dgm:pt>
  </dgm:ptLst>
  <dgm:cxnLst>
    <dgm:cxn modelId="{621CB20F-A273-493B-9452-BC6519BC225F}" srcId="{F94D8A52-066F-467E-89CB-7F258283A718}" destId="{C51E6CA0-603D-4903-84D5-F87ACD7A80D0}" srcOrd="4" destOrd="0" parTransId="{79752BB6-9993-4438-81DF-1E068CFB2908}" sibTransId="{887AED36-8351-459A-A437-8BA23AC39E24}"/>
    <dgm:cxn modelId="{45097311-B31D-4046-A37B-6B25F84CCF81}" srcId="{F94D8A52-066F-467E-89CB-7F258283A718}" destId="{39FCC946-A228-4D25-976D-96C946619E5B}" srcOrd="3" destOrd="0" parTransId="{E01E9579-0A66-4ACF-AFAC-E556EAE098E7}" sibTransId="{54749406-4FCC-45C7-8930-C3D7D105E5E7}"/>
    <dgm:cxn modelId="{30345C19-C21D-4A7F-8CFC-3E9341F43988}" type="presOf" srcId="{39FCC946-A228-4D25-976D-96C946619E5B}" destId="{EFB46D42-04BC-4F66-9BCC-A89EF3C0DE69}" srcOrd="0" destOrd="0" presId="urn:microsoft.com/office/officeart/2005/8/layout/process4"/>
    <dgm:cxn modelId="{8DDC8439-8527-414B-B677-1AE76008B2DC}" type="presOf" srcId="{BB0BFE64-4ADE-421B-99D4-DA65A49407C2}" destId="{7E1EDED7-FA58-46F3-8FE8-1C9B2B420267}" srcOrd="0" destOrd="0" presId="urn:microsoft.com/office/officeart/2005/8/layout/process4"/>
    <dgm:cxn modelId="{F2128D5C-DA7C-4368-8242-E0249A96B810}" type="presOf" srcId="{C51E6CA0-603D-4903-84D5-F87ACD7A80D0}" destId="{D491E513-425F-42E6-BC60-369AE2545E21}" srcOrd="0" destOrd="0" presId="urn:microsoft.com/office/officeart/2005/8/layout/process4"/>
    <dgm:cxn modelId="{76827541-BEBB-49D8-AF1F-80B8C45D9BFE}" srcId="{F94D8A52-066F-467E-89CB-7F258283A718}" destId="{A2C4294C-22F0-4BDC-889E-E30479174A50}" srcOrd="1" destOrd="0" parTransId="{A4E4AF52-CA69-4BF6-9EB0-2F77F700ECD4}" sibTransId="{DEB20BA9-84F7-4230-B5CC-5C45B8D285F9}"/>
    <dgm:cxn modelId="{944E0C49-7089-49DF-AB68-9028CD9219C8}" type="presOf" srcId="{7BA2953A-451D-4B58-A75A-0F23B60BA9A4}" destId="{09903D98-BAB3-4E19-A26B-C7772ABC2B14}" srcOrd="0" destOrd="0" presId="urn:microsoft.com/office/officeart/2005/8/layout/process4"/>
    <dgm:cxn modelId="{D1AFC7A1-CD7E-4856-9477-96527249BC62}" type="presOf" srcId="{F94D8A52-066F-467E-89CB-7F258283A718}" destId="{71638AA5-EB0E-422F-A0AB-6FA368697FAF}" srcOrd="0" destOrd="0" presId="urn:microsoft.com/office/officeart/2005/8/layout/process4"/>
    <dgm:cxn modelId="{F029D4B0-CCEC-4A7C-85B3-227F2F4A95DE}" type="presOf" srcId="{A2C4294C-22F0-4BDC-889E-E30479174A50}" destId="{45237182-4161-4A9F-92CD-537D49925566}" srcOrd="0" destOrd="0" presId="urn:microsoft.com/office/officeart/2005/8/layout/process4"/>
    <dgm:cxn modelId="{D6B081B3-7CB6-455F-BFE5-89D20EBFFBB8}" srcId="{F94D8A52-066F-467E-89CB-7F258283A718}" destId="{BB0BFE64-4ADE-421B-99D4-DA65A49407C2}" srcOrd="2" destOrd="0" parTransId="{45B9F485-56E0-4AC4-A91B-1D42ED1C047F}" sibTransId="{4B2A71F6-72B8-4DDE-A32E-49AC722A1FF0}"/>
    <dgm:cxn modelId="{E9470FD2-2263-413C-A40A-9BC73FD77411}" srcId="{F94D8A52-066F-467E-89CB-7F258283A718}" destId="{7BA2953A-451D-4B58-A75A-0F23B60BA9A4}" srcOrd="0" destOrd="0" parTransId="{8A7D5413-05EF-426C-972B-233D06CB9227}" sibTransId="{66D60402-8155-4CB3-A8BA-557AD686CD6C}"/>
    <dgm:cxn modelId="{08A0AB49-563C-4CFE-9BE6-539094A3D911}" type="presParOf" srcId="{71638AA5-EB0E-422F-A0AB-6FA368697FAF}" destId="{C8251697-6ADF-4AC1-9A23-2D460ECD8299}" srcOrd="0" destOrd="0" presId="urn:microsoft.com/office/officeart/2005/8/layout/process4"/>
    <dgm:cxn modelId="{D334C7F4-BB64-4E9C-ACBB-231D468F0CDC}" type="presParOf" srcId="{C8251697-6ADF-4AC1-9A23-2D460ECD8299}" destId="{D491E513-425F-42E6-BC60-369AE2545E21}" srcOrd="0" destOrd="0" presId="urn:microsoft.com/office/officeart/2005/8/layout/process4"/>
    <dgm:cxn modelId="{0977F9AB-8168-4C62-A2A7-EB1FF627A709}" type="presParOf" srcId="{71638AA5-EB0E-422F-A0AB-6FA368697FAF}" destId="{FE39935A-69C5-4B3E-BF3C-ED063899A5C0}" srcOrd="1" destOrd="0" presId="urn:microsoft.com/office/officeart/2005/8/layout/process4"/>
    <dgm:cxn modelId="{ED8C2257-40E3-40F0-AF1C-EE1D5B73B1E7}" type="presParOf" srcId="{71638AA5-EB0E-422F-A0AB-6FA368697FAF}" destId="{B8F31F57-7F6E-4F92-8CE9-E7DD329F1078}" srcOrd="2" destOrd="0" presId="urn:microsoft.com/office/officeart/2005/8/layout/process4"/>
    <dgm:cxn modelId="{C86999C4-A626-4ABE-9078-A40D2FC9D194}" type="presParOf" srcId="{B8F31F57-7F6E-4F92-8CE9-E7DD329F1078}" destId="{EFB46D42-04BC-4F66-9BCC-A89EF3C0DE69}" srcOrd="0" destOrd="0" presId="urn:microsoft.com/office/officeart/2005/8/layout/process4"/>
    <dgm:cxn modelId="{9CF88D67-087A-4C89-A710-469A7168B1E8}" type="presParOf" srcId="{71638AA5-EB0E-422F-A0AB-6FA368697FAF}" destId="{F943F2E4-690D-4153-AE94-6F4E52EB0157}" srcOrd="3" destOrd="0" presId="urn:microsoft.com/office/officeart/2005/8/layout/process4"/>
    <dgm:cxn modelId="{014E566D-1D16-47F5-BE4D-9F71CA1FCDB4}" type="presParOf" srcId="{71638AA5-EB0E-422F-A0AB-6FA368697FAF}" destId="{D06E6406-58EC-40B7-B309-AB93EC3CC286}" srcOrd="4" destOrd="0" presId="urn:microsoft.com/office/officeart/2005/8/layout/process4"/>
    <dgm:cxn modelId="{070F940F-7ACA-4663-901F-DC7F3E8C290E}" type="presParOf" srcId="{D06E6406-58EC-40B7-B309-AB93EC3CC286}" destId="{7E1EDED7-FA58-46F3-8FE8-1C9B2B420267}" srcOrd="0" destOrd="0" presId="urn:microsoft.com/office/officeart/2005/8/layout/process4"/>
    <dgm:cxn modelId="{E9DA3A09-7091-4E5C-A490-30D38938E83A}" type="presParOf" srcId="{71638AA5-EB0E-422F-A0AB-6FA368697FAF}" destId="{97A3F5D7-3F0A-480E-A011-17DA0B6173D0}" srcOrd="5" destOrd="0" presId="urn:microsoft.com/office/officeart/2005/8/layout/process4"/>
    <dgm:cxn modelId="{14A6F36C-DDE5-44C7-B027-5647A9954444}" type="presParOf" srcId="{71638AA5-EB0E-422F-A0AB-6FA368697FAF}" destId="{EA5C7900-2C9E-4625-B31C-E178456EAA08}" srcOrd="6" destOrd="0" presId="urn:microsoft.com/office/officeart/2005/8/layout/process4"/>
    <dgm:cxn modelId="{CA9E67E4-CF7B-4DB4-AD91-4EBD99C05715}" type="presParOf" srcId="{EA5C7900-2C9E-4625-B31C-E178456EAA08}" destId="{45237182-4161-4A9F-92CD-537D49925566}" srcOrd="0" destOrd="0" presId="urn:microsoft.com/office/officeart/2005/8/layout/process4"/>
    <dgm:cxn modelId="{A2390717-6823-4244-9E2C-588E7CEA46A1}" type="presParOf" srcId="{71638AA5-EB0E-422F-A0AB-6FA368697FAF}" destId="{6FA5E709-593F-4A41-8050-F420A7856ADD}" srcOrd="7" destOrd="0" presId="urn:microsoft.com/office/officeart/2005/8/layout/process4"/>
    <dgm:cxn modelId="{CD068095-E6EF-48DB-96D7-32BABBC26857}" type="presParOf" srcId="{71638AA5-EB0E-422F-A0AB-6FA368697FAF}" destId="{6B7E27CA-AF41-4379-B5FA-9D1BD1F963E1}" srcOrd="8" destOrd="0" presId="urn:microsoft.com/office/officeart/2005/8/layout/process4"/>
    <dgm:cxn modelId="{4BEAC289-392F-4F4E-B53B-E6A7A7CF59A4}" type="presParOf" srcId="{6B7E27CA-AF41-4379-B5FA-9D1BD1F963E1}" destId="{09903D98-BAB3-4E19-A26B-C7772ABC2B1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1E513-425F-42E6-BC60-369AE2545E21}">
      <dsp:nvSpPr>
        <dsp:cNvPr id="0" name=""/>
        <dsp:cNvSpPr/>
      </dsp:nvSpPr>
      <dsp:spPr>
        <a:xfrm>
          <a:off x="0" y="4449195"/>
          <a:ext cx="8229600" cy="729927"/>
        </a:xfrm>
        <a:prstGeom prst="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ahoma" panose="020B0604030504040204" pitchFamily="34" charset="0"/>
              <a:ea typeface="Tahoma" panose="020B0604030504040204" pitchFamily="34" charset="0"/>
              <a:cs typeface="Tahoma" panose="020B0604030504040204" pitchFamily="34" charset="0"/>
            </a:rPr>
            <a:t>Randomized control studies</a:t>
          </a:r>
        </a:p>
      </dsp:txBody>
      <dsp:txXfrm>
        <a:off x="0" y="4449195"/>
        <a:ext cx="8229600" cy="729927"/>
      </dsp:txXfrm>
    </dsp:sp>
    <dsp:sp modelId="{EFB46D42-04BC-4F66-9BCC-A89EF3C0DE69}">
      <dsp:nvSpPr>
        <dsp:cNvPr id="0" name=""/>
        <dsp:cNvSpPr/>
      </dsp:nvSpPr>
      <dsp:spPr>
        <a:xfrm rot="10800000">
          <a:off x="0" y="3337515"/>
          <a:ext cx="8229600" cy="1122628"/>
        </a:xfrm>
        <a:prstGeom prst="upArrowCallou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ahoma" panose="020B0604030504040204" pitchFamily="34" charset="0"/>
              <a:ea typeface="Tahoma" panose="020B0604030504040204" pitchFamily="34" charset="0"/>
              <a:cs typeface="Tahoma" panose="020B0604030504040204" pitchFamily="34" charset="0"/>
            </a:rPr>
            <a:t>Cohort studies</a:t>
          </a:r>
        </a:p>
      </dsp:txBody>
      <dsp:txXfrm rot="10800000">
        <a:off x="0" y="3337515"/>
        <a:ext cx="8229600" cy="729450"/>
      </dsp:txXfrm>
    </dsp:sp>
    <dsp:sp modelId="{7E1EDED7-FA58-46F3-8FE8-1C9B2B420267}">
      <dsp:nvSpPr>
        <dsp:cNvPr id="0" name=""/>
        <dsp:cNvSpPr/>
      </dsp:nvSpPr>
      <dsp:spPr>
        <a:xfrm rot="10800000">
          <a:off x="0" y="2225836"/>
          <a:ext cx="8229600" cy="1122628"/>
        </a:xfrm>
        <a:prstGeom prst="upArrowCallou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ahoma" panose="020B0604030504040204" pitchFamily="34" charset="0"/>
              <a:ea typeface="Tahoma" panose="020B0604030504040204" pitchFamily="34" charset="0"/>
              <a:cs typeface="Tahoma" panose="020B0604030504040204" pitchFamily="34" charset="0"/>
            </a:rPr>
            <a:t>Case control studies</a:t>
          </a:r>
        </a:p>
      </dsp:txBody>
      <dsp:txXfrm rot="10800000">
        <a:off x="0" y="2225836"/>
        <a:ext cx="8229600" cy="729450"/>
      </dsp:txXfrm>
    </dsp:sp>
    <dsp:sp modelId="{45237182-4161-4A9F-92CD-537D49925566}">
      <dsp:nvSpPr>
        <dsp:cNvPr id="0" name=""/>
        <dsp:cNvSpPr/>
      </dsp:nvSpPr>
      <dsp:spPr>
        <a:xfrm rot="10800000">
          <a:off x="0" y="1114156"/>
          <a:ext cx="8229600" cy="1122628"/>
        </a:xfrm>
        <a:prstGeom prst="upArrowCallou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ahoma" panose="020B0604030504040204" pitchFamily="34" charset="0"/>
              <a:ea typeface="Tahoma" panose="020B0604030504040204" pitchFamily="34" charset="0"/>
              <a:cs typeface="Tahoma" panose="020B0604030504040204" pitchFamily="34" charset="0"/>
            </a:rPr>
            <a:t>Available data</a:t>
          </a:r>
        </a:p>
      </dsp:txBody>
      <dsp:txXfrm rot="10800000">
        <a:off x="0" y="1114156"/>
        <a:ext cx="8229600" cy="729450"/>
      </dsp:txXfrm>
    </dsp:sp>
    <dsp:sp modelId="{09903D98-BAB3-4E19-A26B-C7772ABC2B14}">
      <dsp:nvSpPr>
        <dsp:cNvPr id="0" name=""/>
        <dsp:cNvSpPr/>
      </dsp:nvSpPr>
      <dsp:spPr>
        <a:xfrm rot="10800000">
          <a:off x="0" y="0"/>
          <a:ext cx="8229600" cy="1122628"/>
        </a:xfrm>
        <a:prstGeom prst="upArrowCallou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ahoma" panose="020B0604030504040204" pitchFamily="34" charset="0"/>
              <a:ea typeface="Tahoma" panose="020B0604030504040204" pitchFamily="34" charset="0"/>
              <a:cs typeface="Tahoma" panose="020B0604030504040204" pitchFamily="34" charset="0"/>
            </a:rPr>
            <a:t>Clinical observations</a:t>
          </a:r>
        </a:p>
      </dsp:txBody>
      <dsp:txXfrm rot="10800000">
        <a:off x="0" y="0"/>
        <a:ext cx="8229600" cy="7294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PH"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F3B8CE-53BC-48FD-BA38-AFC084635149}" type="datetimeFigureOut">
              <a:rPr lang="en-PH" smtClean="0"/>
              <a:t>20/07/2024</a:t>
            </a:fld>
            <a:endParaRPr lang="en-PH"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PH"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PH"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6D6A7-7CED-423B-A0E7-B40ADFFBFBD4}" type="slidenum">
              <a:rPr lang="en-PH" smtClean="0"/>
              <a:t>‹#›</a:t>
            </a:fld>
            <a:endParaRPr lang="en-PH" dirty="0"/>
          </a:p>
        </p:txBody>
      </p:sp>
    </p:spTree>
    <p:extLst>
      <p:ext uri="{BB962C8B-B14F-4D97-AF65-F5344CB8AC3E}">
        <p14:creationId xmlns:p14="http://schemas.microsoft.com/office/powerpoint/2010/main" val="1810861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9A53B48-474F-4C65-AAC5-21DB175704AC}" type="slidenum">
              <a:rPr lang="ar-SA" altLang="en-US" smtClean="0"/>
              <a:pPr/>
              <a:t>23</a:t>
            </a:fld>
            <a:endParaRPr lang="en-US" altLang="en-US"/>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479998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ea typeface="msgothic" charset="0"/>
                <a:cs typeface="msgothic" charset="0"/>
              </a:rPr>
              <a:t>Figure. The pyramid of evidence.</a:t>
            </a:r>
          </a:p>
        </p:txBody>
      </p:sp>
    </p:spTree>
    <p:extLst>
      <p:ext uri="{BB962C8B-B14F-4D97-AF65-F5344CB8AC3E}">
        <p14:creationId xmlns:p14="http://schemas.microsoft.com/office/powerpoint/2010/main" val="3464132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0" descr="footer"/>
          <p:cNvPicPr>
            <a:picLocks noChangeAspect="1" noChangeArrowheads="1"/>
          </p:cNvPicPr>
          <p:nvPr userDrawn="1"/>
        </p:nvPicPr>
        <p:blipFill>
          <a:blip r:embed="rId2" cstate="print"/>
          <a:srcRect/>
          <a:stretch>
            <a:fillRect/>
          </a:stretch>
        </p:blipFill>
        <p:spPr bwMode="auto">
          <a:xfrm>
            <a:off x="0" y="4725988"/>
            <a:ext cx="9144000" cy="2132012"/>
          </a:xfrm>
          <a:prstGeom prst="rect">
            <a:avLst/>
          </a:prstGeom>
          <a:noFill/>
          <a:ln w="9525">
            <a:noFill/>
            <a:miter lim="800000"/>
            <a:headEnd/>
            <a:tailEnd/>
          </a:ln>
        </p:spPr>
      </p:pic>
      <p:pic>
        <p:nvPicPr>
          <p:cNvPr id="3" name="Picture 13" descr="logo"/>
          <p:cNvPicPr>
            <a:picLocks noChangeAspect="1" noChangeArrowheads="1"/>
          </p:cNvPicPr>
          <p:nvPr userDrawn="1"/>
        </p:nvPicPr>
        <p:blipFill>
          <a:blip r:embed="rId3" cstate="print"/>
          <a:srcRect/>
          <a:stretch>
            <a:fillRect/>
          </a:stretch>
        </p:blipFill>
        <p:spPr bwMode="auto">
          <a:xfrm>
            <a:off x="2363789" y="620713"/>
            <a:ext cx="3792388" cy="1206421"/>
          </a:xfrm>
          <a:prstGeom prst="rect">
            <a:avLst/>
          </a:prstGeom>
          <a:noFill/>
          <a:ln w="9525">
            <a:noFill/>
            <a:miter lim="800000"/>
            <a:headEnd/>
            <a:tailEnd/>
          </a:ln>
        </p:spPr>
      </p:pic>
      <p:sp>
        <p:nvSpPr>
          <p:cNvPr id="4" name="Title 3"/>
          <p:cNvSpPr>
            <a:spLocks noGrp="1"/>
          </p:cNvSpPr>
          <p:nvPr>
            <p:ph type="ctrTitle"/>
          </p:nvPr>
        </p:nvSpPr>
        <p:spPr>
          <a:xfrm>
            <a:off x="685800" y="2130425"/>
            <a:ext cx="7772400" cy="1470025"/>
          </a:xfrm>
        </p:spPr>
        <p:txBody>
          <a:bodyPr/>
          <a:lstStyle/>
          <a:p>
            <a:r>
              <a:rPr lang="en-US"/>
              <a:t>Click to edit Master title style</a:t>
            </a:r>
          </a:p>
        </p:txBody>
      </p:sp>
      <p:sp>
        <p:nvSpPr>
          <p:cNvPr id="5" name="Round Single Corner Rectangle 4"/>
          <p:cNvSpPr/>
          <p:nvPr userDrawn="1"/>
        </p:nvSpPr>
        <p:spPr>
          <a:xfrm>
            <a:off x="0" y="6237312"/>
            <a:ext cx="9144000" cy="620688"/>
          </a:xfrm>
          <a:prstGeom prst="round1Rect">
            <a:avLst>
              <a:gd name="adj" fmla="val 8037"/>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6" name="TextBox 5"/>
          <p:cNvSpPr txBox="1"/>
          <p:nvPr userDrawn="1"/>
        </p:nvSpPr>
        <p:spPr>
          <a:xfrm>
            <a:off x="2987824" y="6381328"/>
            <a:ext cx="3240360" cy="369332"/>
          </a:xfrm>
          <a:prstGeom prst="rect">
            <a:avLst/>
          </a:prstGeom>
          <a:noFill/>
        </p:spPr>
        <p:txBody>
          <a:bodyPr wrap="square" rtlCol="0">
            <a:spAutoFit/>
          </a:bodyPr>
          <a:lstStyle/>
          <a:p>
            <a:pPr fontAlgn="base">
              <a:spcBef>
                <a:spcPct val="0"/>
              </a:spcBef>
              <a:spcAft>
                <a:spcPct val="0"/>
              </a:spcAft>
            </a:pPr>
            <a:r>
              <a:rPr lang="en-US" dirty="0">
                <a:solidFill>
                  <a:srgbClr val="FFFFFF"/>
                </a:solidFill>
                <a:latin typeface="Century Gothic" pitchFamily="34" charset="0"/>
              </a:rPr>
              <a:t>UKZN INSPIRING GREATNESS</a:t>
            </a:r>
          </a:p>
        </p:txBody>
      </p:sp>
    </p:spTree>
    <p:extLst>
      <p:ext uri="{BB962C8B-B14F-4D97-AF65-F5344CB8AC3E}">
        <p14:creationId xmlns:p14="http://schemas.microsoft.com/office/powerpoint/2010/main" val="1999891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42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69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331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3357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135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327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3891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029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53083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0959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40568" y="4462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6" name="Straight Connector 5"/>
          <p:cNvCxnSpPr/>
          <p:nvPr/>
        </p:nvCxnSpPr>
        <p:spPr>
          <a:xfrm>
            <a:off x="0" y="1052736"/>
            <a:ext cx="9144000" cy="0"/>
          </a:xfrm>
          <a:prstGeom prst="line">
            <a:avLst/>
          </a:prstGeom>
          <a:ln>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ound Single Corner Rectangle 6"/>
          <p:cNvSpPr/>
          <p:nvPr/>
        </p:nvSpPr>
        <p:spPr>
          <a:xfrm>
            <a:off x="0" y="6381328"/>
            <a:ext cx="9144000" cy="476672"/>
          </a:xfrm>
          <a:prstGeom prst="round1Rect">
            <a:avLst>
              <a:gd name="adj" fmla="val 50000"/>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8" name="TextBox 7"/>
          <p:cNvSpPr txBox="1"/>
          <p:nvPr/>
        </p:nvSpPr>
        <p:spPr>
          <a:xfrm>
            <a:off x="2771800" y="6444044"/>
            <a:ext cx="3240360" cy="369332"/>
          </a:xfrm>
          <a:prstGeom prst="rect">
            <a:avLst/>
          </a:prstGeom>
          <a:noFill/>
        </p:spPr>
        <p:txBody>
          <a:bodyPr wrap="square" rtlCol="0">
            <a:spAutoFit/>
          </a:bodyPr>
          <a:lstStyle/>
          <a:p>
            <a:pPr fontAlgn="base">
              <a:spcBef>
                <a:spcPct val="0"/>
              </a:spcBef>
              <a:spcAft>
                <a:spcPct val="0"/>
              </a:spcAft>
            </a:pPr>
            <a:r>
              <a:rPr lang="en-US" dirty="0">
                <a:solidFill>
                  <a:srgbClr val="FFFFFF"/>
                </a:solidFill>
                <a:latin typeface="Century Gothic" pitchFamily="34" charset="0"/>
              </a:rPr>
              <a:t>UKZN INSPIRING GREATNESS</a:t>
            </a:r>
          </a:p>
        </p:txBody>
      </p:sp>
    </p:spTree>
    <p:extLst>
      <p:ext uri="{BB962C8B-B14F-4D97-AF65-F5344CB8AC3E}">
        <p14:creationId xmlns:p14="http://schemas.microsoft.com/office/powerpoint/2010/main" val="1204454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inindza@ukzn.ac.z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oleObject" Target="../embeddings/oleObject1.bin"/><Relationship Id="rId7" Type="http://schemas.openxmlformats.org/officeDocument/2006/relationships/hyperlink" Target="http://www.who.int/multimedia/ethiopiaweb/MALARIA/WHO-208698.jpg"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oleObject" Target="../embeddings/oleObject2.bin"/><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Halitosis" TargetMode="External"/><Relationship Id="rId2" Type="http://schemas.openxmlformats.org/officeDocument/2006/relationships/hyperlink" Target="https://en.wikipedia.org/wiki/Petri_dish"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28600" y="2057400"/>
            <a:ext cx="8839986" cy="685800"/>
          </a:xfrm>
          <a:solidFill>
            <a:srgbClr val="FFFFFF"/>
          </a:solidFill>
        </p:spPr>
        <p:txBody>
          <a:bodyPr/>
          <a:lstStyle/>
          <a:p>
            <a:pPr eaLnBrk="1" hangingPunct="1"/>
            <a:r>
              <a:rPr lang="en-GB" sz="4000" b="1" dirty="0">
                <a:solidFill>
                  <a:srgbClr val="C00000"/>
                </a:solidFill>
                <a:latin typeface="Tahoma" panose="020B0604030504040204" pitchFamily="34" charset="0"/>
                <a:ea typeface="Tahoma" panose="020B0604030504040204" pitchFamily="34" charset="0"/>
                <a:cs typeface="Tahoma" panose="020B0604030504040204" pitchFamily="34" charset="0"/>
              </a:rPr>
              <a:t>Causal Inference in Epidemiology </a:t>
            </a:r>
          </a:p>
        </p:txBody>
      </p:sp>
      <p:sp>
        <p:nvSpPr>
          <p:cNvPr id="2" name="Rectangle 1"/>
          <p:cNvSpPr/>
          <p:nvPr/>
        </p:nvSpPr>
        <p:spPr>
          <a:xfrm>
            <a:off x="3535052" y="2895600"/>
            <a:ext cx="5458119" cy="1458861"/>
          </a:xfrm>
          <a:prstGeom prst="rect">
            <a:avLst/>
          </a:prstGeom>
        </p:spPr>
        <p:txBody>
          <a:bodyPr wrap="square">
            <a:spAutoFit/>
          </a:bodyPr>
          <a:lstStyle/>
          <a:p>
            <a:pPr>
              <a:lnSpc>
                <a:spcPct val="80000"/>
              </a:lnSpc>
            </a:pPr>
            <a:r>
              <a:rPr lang="en-US" altLang="en-US" sz="1600" b="1" dirty="0">
                <a:solidFill>
                  <a:schemeClr val="accent6"/>
                </a:solidFill>
                <a:latin typeface="Tahoma" panose="020B0604030504040204" pitchFamily="34" charset="0"/>
                <a:ea typeface="Tahoma" panose="020B0604030504040204" pitchFamily="34" charset="0"/>
                <a:cs typeface="Tahoma" panose="020B0604030504040204" pitchFamily="34" charset="0"/>
              </a:rPr>
              <a:t>Themba G. Ginindza, PhD, MPH, MSc-Epi</a:t>
            </a:r>
          </a:p>
          <a:p>
            <a:pPr>
              <a:lnSpc>
                <a:spcPct val="80000"/>
              </a:lnSpc>
            </a:pPr>
            <a:endParaRPr lang="en-US" altLang="en-US" sz="500" b="1"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altLang="en-US" sz="1200" b="1" dirty="0">
                <a:solidFill>
                  <a:schemeClr val="tx2"/>
                </a:solidFill>
                <a:latin typeface="Tahoma" panose="020B0604030504040204" pitchFamily="34" charset="0"/>
                <a:ea typeface="Tahoma" panose="020B0604030504040204" pitchFamily="34" charset="0"/>
                <a:cs typeface="Tahoma" panose="020B0604030504040204" pitchFamily="34" charset="0"/>
              </a:rPr>
              <a:t>Professor/Epidemiologist/MLCCP </a:t>
            </a:r>
            <a:r>
              <a:rPr lang="en-US" altLang="en-US" sz="1200" b="1">
                <a:solidFill>
                  <a:schemeClr val="tx2"/>
                </a:solidFill>
                <a:latin typeface="Tahoma" panose="020B0604030504040204" pitchFamily="34" charset="0"/>
                <a:ea typeface="Tahoma" panose="020B0604030504040204" pitchFamily="34" charset="0"/>
                <a:cs typeface="Tahoma" panose="020B0604030504040204" pitchFamily="34" charset="0"/>
              </a:rPr>
              <a:t>Lead PI/CCPAC PI</a:t>
            </a:r>
            <a:endParaRPr lang="en-US" altLang="en-US" sz="1200" b="1"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altLang="en-US" sz="1200" b="1" dirty="0">
                <a:solidFill>
                  <a:schemeClr val="tx2"/>
                </a:solidFill>
                <a:latin typeface="Tahoma" panose="020B0604030504040204" pitchFamily="34" charset="0"/>
                <a:ea typeface="Tahoma" panose="020B0604030504040204" pitchFamily="34" charset="0"/>
                <a:cs typeface="Tahoma" panose="020B0604030504040204" pitchFamily="34" charset="0"/>
              </a:rPr>
              <a:t>Director: Cancer &amp; Infectious Diseases Epidemiology Research Unit (CIDERU)</a:t>
            </a:r>
          </a:p>
          <a:p>
            <a:r>
              <a:rPr lang="en-US" altLang="en-US" sz="1200" b="1" dirty="0">
                <a:solidFill>
                  <a:schemeClr val="tx2"/>
                </a:solidFill>
                <a:latin typeface="Tahoma" panose="020B0604030504040204" pitchFamily="34" charset="0"/>
                <a:ea typeface="Tahoma" panose="020B0604030504040204" pitchFamily="34" charset="0"/>
                <a:cs typeface="Tahoma" panose="020B0604030504040204" pitchFamily="34" charset="0"/>
              </a:rPr>
              <a:t>Discipline of Public Health Medicine, University of KwaZulu-Natal</a:t>
            </a:r>
          </a:p>
          <a:p>
            <a:r>
              <a:rPr lang="en-US" altLang="en-US" sz="1200" b="1" dirty="0">
                <a:solidFill>
                  <a:schemeClr val="tx2"/>
                </a:solidFill>
                <a:latin typeface="Tahoma" panose="020B0604030504040204" pitchFamily="34" charset="0"/>
                <a:ea typeface="Tahoma" panose="020B0604030504040204" pitchFamily="34" charset="0"/>
                <a:cs typeface="Tahoma" panose="020B0604030504040204" pitchFamily="34" charset="0"/>
              </a:rPr>
              <a:t>Tel: +27 31 260 4214 </a:t>
            </a:r>
            <a:r>
              <a:rPr lang="en-US" altLang="en-US" sz="1200" b="1"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en-US" sz="1200" b="1" dirty="0">
                <a:solidFill>
                  <a:schemeClr val="tx2"/>
                </a:solidFill>
                <a:latin typeface="Tahoma" panose="020B0604030504040204" pitchFamily="34" charset="0"/>
                <a:ea typeface="Tahoma" panose="020B0604030504040204" pitchFamily="34" charset="0"/>
                <a:cs typeface="Tahoma" panose="020B0604030504040204" pitchFamily="34" charset="0"/>
              </a:rPr>
              <a:t> Mob:+27 719 1111 79</a:t>
            </a:r>
          </a:p>
          <a:p>
            <a:r>
              <a:rPr lang="en-US" altLang="en-US" sz="1200" b="1" dirty="0">
                <a:solidFill>
                  <a:schemeClr val="tx2"/>
                </a:solidFill>
                <a:latin typeface="Tahoma" panose="020B0604030504040204" pitchFamily="34" charset="0"/>
                <a:ea typeface="Tahoma" panose="020B0604030504040204" pitchFamily="34" charset="0"/>
                <a:cs typeface="Tahoma" panose="020B0604030504040204" pitchFamily="34" charset="0"/>
              </a:rPr>
              <a:t>Email: </a:t>
            </a:r>
            <a:r>
              <a:rPr lang="en-US" altLang="en-US" sz="1200" b="1" dirty="0">
                <a:solidFill>
                  <a:schemeClr val="tx2"/>
                </a:solidFill>
                <a:latin typeface="Tahoma" panose="020B0604030504040204" pitchFamily="34" charset="0"/>
                <a:ea typeface="Tahoma" panose="020B0604030504040204" pitchFamily="34" charset="0"/>
                <a:cs typeface="Tahoma" panose="020B0604030504040204" pitchFamily="34" charset="0"/>
                <a:hlinkClick r:id="rId2"/>
              </a:rPr>
              <a:t>Ginindza@ukzn.ac.za</a:t>
            </a:r>
            <a:r>
              <a:rPr lang="en-US" altLang="en-US" sz="1200" b="1" dirty="0">
                <a:solidFill>
                  <a:schemeClr val="tx2"/>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677770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782"/>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Epidemiological Studies (</a:t>
            </a:r>
            <a:r>
              <a:rPr lang="en-PH" sz="3200" b="1" dirty="0">
                <a:solidFill>
                  <a:srgbClr val="FF0000"/>
                </a:solidFill>
                <a:latin typeface="Tahoma" panose="020B0604030504040204" pitchFamily="34" charset="0"/>
                <a:ea typeface="Tahoma" panose="020B0604030504040204" pitchFamily="34" charset="0"/>
                <a:cs typeface="Tahoma" panose="020B0604030504040204" pitchFamily="34" charset="0"/>
              </a:rPr>
              <a:t>Re-Cap</a:t>
            </a:r>
            <a:r>
              <a:rPr lang="en-PH" sz="3200" b="1" dirty="0"/>
              <a:t>)</a:t>
            </a:r>
          </a:p>
        </p:txBody>
      </p:sp>
      <p:sp>
        <p:nvSpPr>
          <p:cNvPr id="3" name="Content Placeholder 2"/>
          <p:cNvSpPr>
            <a:spLocks noGrp="1"/>
          </p:cNvSpPr>
          <p:nvPr>
            <p:ph idx="1"/>
          </p:nvPr>
        </p:nvSpPr>
        <p:spPr>
          <a:xfrm>
            <a:off x="91440" y="1432560"/>
            <a:ext cx="8890000" cy="4465003"/>
          </a:xfrm>
        </p:spPr>
        <p:txBody>
          <a:bodyPr/>
          <a:lstStyle/>
          <a:p>
            <a:pPr>
              <a:buFont typeface="Wingdings" panose="05000000000000000000" pitchFamily="2" charset="2"/>
              <a:buChar char="v"/>
            </a:pPr>
            <a:r>
              <a:rPr lang="en-PH" sz="2600" b="1" i="1" dirty="0">
                <a:latin typeface="Tahoma" panose="020B0604030504040204" pitchFamily="34" charset="0"/>
                <a:ea typeface="Tahoma" panose="020B0604030504040204" pitchFamily="34" charset="0"/>
                <a:cs typeface="Tahoma" panose="020B0604030504040204" pitchFamily="34" charset="0"/>
              </a:rPr>
              <a:t>Cohort: </a:t>
            </a:r>
            <a:r>
              <a:rPr lang="en-PH" sz="2700" dirty="0">
                <a:latin typeface="Tahoma" panose="020B0604030504040204" pitchFamily="34" charset="0"/>
                <a:ea typeface="Tahoma" panose="020B0604030504040204" pitchFamily="34" charset="0"/>
                <a:cs typeface="Tahoma" panose="020B0604030504040204" pitchFamily="34" charset="0"/>
              </a:rPr>
              <a:t>Compare exposed with un-exposed individuals</a:t>
            </a:r>
          </a:p>
          <a:p>
            <a:pPr marL="0" indent="0">
              <a:buNone/>
            </a:pPr>
            <a:endParaRPr lang="en-PH" sz="2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700" b="1" i="1" dirty="0">
                <a:latin typeface="Tahoma" panose="020B0604030504040204" pitchFamily="34" charset="0"/>
                <a:ea typeface="Tahoma" panose="020B0604030504040204" pitchFamily="34" charset="0"/>
                <a:cs typeface="Tahoma" panose="020B0604030504040204" pitchFamily="34" charset="0"/>
              </a:rPr>
              <a:t>Case-Control: </a:t>
            </a:r>
            <a:r>
              <a:rPr lang="en-PH" sz="2700" dirty="0">
                <a:latin typeface="Tahoma" panose="020B0604030504040204" pitchFamily="34" charset="0"/>
                <a:ea typeface="Tahoma" panose="020B0604030504040204" pitchFamily="34" charset="0"/>
                <a:cs typeface="Tahoma" panose="020B0604030504040204" pitchFamily="34" charset="0"/>
              </a:rPr>
              <a:t>Compare diseased with non-diseased individuals</a:t>
            </a:r>
          </a:p>
          <a:p>
            <a:pPr>
              <a:buFont typeface="Wingdings" panose="05000000000000000000" pitchFamily="2" charset="2"/>
              <a:buChar char="v"/>
            </a:pPr>
            <a:endParaRPr lang="en-PH" sz="2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700" b="1" i="1" dirty="0">
                <a:latin typeface="Tahoma" panose="020B0604030504040204" pitchFamily="34" charset="0"/>
                <a:ea typeface="Tahoma" panose="020B0604030504040204" pitchFamily="34" charset="0"/>
                <a:cs typeface="Tahoma" panose="020B0604030504040204" pitchFamily="34" charset="0"/>
              </a:rPr>
              <a:t>Cross-sectional: </a:t>
            </a:r>
            <a:r>
              <a:rPr lang="en-PH" sz="2700" dirty="0">
                <a:latin typeface="Tahoma" panose="020B0604030504040204" pitchFamily="34" charset="0"/>
                <a:ea typeface="Tahoma" panose="020B0604030504040204" pitchFamily="34" charset="0"/>
                <a:cs typeface="Tahoma" panose="020B0604030504040204" pitchFamily="34" charset="0"/>
              </a:rPr>
              <a:t>compare various individuals characteristics at a specific point of time</a:t>
            </a:r>
          </a:p>
          <a:p>
            <a:pPr lvl="1">
              <a:buFont typeface="Wingdings" panose="05000000000000000000" pitchFamily="2" charset="2"/>
              <a:buChar char="v"/>
            </a:pPr>
            <a:r>
              <a:rPr lang="en-PH" sz="2400" u="sng" dirty="0">
                <a:solidFill>
                  <a:srgbClr val="FF0000"/>
                </a:solidFill>
                <a:latin typeface="Tahoma" panose="020B0604030504040204" pitchFamily="34" charset="0"/>
                <a:ea typeface="Tahoma" panose="020B0604030504040204" pitchFamily="34" charset="0"/>
                <a:cs typeface="Tahoma" panose="020B0604030504040204" pitchFamily="34" charset="0"/>
              </a:rPr>
              <a:t>Measure exposure and outcome at the same time</a:t>
            </a:r>
          </a:p>
        </p:txBody>
      </p:sp>
    </p:spTree>
    <p:extLst>
      <p:ext uri="{BB962C8B-B14F-4D97-AF65-F5344CB8AC3E}">
        <p14:creationId xmlns:p14="http://schemas.microsoft.com/office/powerpoint/2010/main" val="4239870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64812"/>
            <a:ext cx="6781800" cy="584775"/>
          </a:xfrm>
          <a:prstGeom prst="rect">
            <a:avLst/>
          </a:prstGeom>
          <a:noFill/>
        </p:spPr>
        <p:txBody>
          <a:bodyPr wrap="square" rtlCol="0">
            <a:spAutoFit/>
          </a:bodyPr>
          <a:lstStyle/>
          <a:p>
            <a:pPr algn="ctr"/>
            <a:r>
              <a:rPr lang="en-PH" sz="3200" b="1" dirty="0">
                <a:latin typeface="Tahoma" panose="020B0604030504040204" pitchFamily="34" charset="0"/>
                <a:ea typeface="Tahoma" panose="020B0604030504040204" pitchFamily="34" charset="0"/>
                <a:cs typeface="Tahoma" panose="020B0604030504040204" pitchFamily="34" charset="0"/>
              </a:rPr>
              <a:t>Natural History of Disease</a:t>
            </a:r>
          </a:p>
        </p:txBody>
      </p:sp>
      <p:sp>
        <p:nvSpPr>
          <p:cNvPr id="3" name="TextBox 2"/>
          <p:cNvSpPr txBox="1"/>
          <p:nvPr/>
        </p:nvSpPr>
        <p:spPr>
          <a:xfrm>
            <a:off x="76200" y="1110734"/>
            <a:ext cx="8839200" cy="923330"/>
          </a:xfrm>
          <a:prstGeom prst="rect">
            <a:avLst/>
          </a:prstGeom>
          <a:noFill/>
        </p:spPr>
        <p:txBody>
          <a:bodyPr wrap="square" rtlCol="0">
            <a:spAutoFit/>
          </a:bodyPr>
          <a:lstStyle/>
          <a:p>
            <a:pPr marL="285750" indent="-285750">
              <a:buFont typeface="Wingdings" panose="05000000000000000000" pitchFamily="2" charset="2"/>
              <a:buChar char="v"/>
            </a:pPr>
            <a:r>
              <a:rPr lang="en-PH" dirty="0">
                <a:latin typeface="Tahoma" panose="020B0604030504040204" pitchFamily="34" charset="0"/>
                <a:ea typeface="Tahoma" panose="020B0604030504040204" pitchFamily="34" charset="0"/>
                <a:cs typeface="Tahoma" panose="020B0604030504040204" pitchFamily="34" charset="0"/>
              </a:rPr>
              <a:t>Refers to the progression of a disease in an individual over times</a:t>
            </a:r>
          </a:p>
          <a:p>
            <a:pPr marL="285750" indent="-285750">
              <a:buFont typeface="Wingdings" panose="05000000000000000000" pitchFamily="2" charset="2"/>
              <a:buChar char="v"/>
            </a:pPr>
            <a:r>
              <a:rPr lang="en-PH" dirty="0">
                <a:latin typeface="Tahoma" panose="020B0604030504040204" pitchFamily="34" charset="0"/>
                <a:ea typeface="Tahoma" panose="020B0604030504040204" pitchFamily="34" charset="0"/>
                <a:cs typeface="Tahoma" panose="020B0604030504040204" pitchFamily="34" charset="0"/>
              </a:rPr>
              <a:t>Includes all disease-related phenomena from before initiation of diseases (stage of susceptibility) until resolution of the disease (stage of recovery, disability or death</a:t>
            </a:r>
          </a:p>
        </p:txBody>
      </p:sp>
      <p:cxnSp>
        <p:nvCxnSpPr>
          <p:cNvPr id="5" name="Straight Connector 4"/>
          <p:cNvCxnSpPr/>
          <p:nvPr/>
        </p:nvCxnSpPr>
        <p:spPr>
          <a:xfrm flipV="1">
            <a:off x="83127" y="4343400"/>
            <a:ext cx="8832273" cy="12831"/>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a:off x="1808019" y="4356231"/>
            <a:ext cx="0" cy="838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572000" y="4343400"/>
            <a:ext cx="13855" cy="83820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6837218" y="4343400"/>
            <a:ext cx="0" cy="838200"/>
          </a:xfrm>
          <a:prstGeom prst="line">
            <a:avLst/>
          </a:prstGeom>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83127" y="4500890"/>
            <a:ext cx="1524000" cy="523220"/>
          </a:xfrm>
          <a:prstGeom prst="rect">
            <a:avLst/>
          </a:prstGeom>
          <a:noFill/>
        </p:spPr>
        <p:txBody>
          <a:bodyPr wrap="square" rtlCol="0">
            <a:spAutoFit/>
          </a:bodyPr>
          <a:lstStyle/>
          <a:p>
            <a:r>
              <a:rPr lang="en-PH" sz="1400" b="1" dirty="0">
                <a:latin typeface="Tahoma" panose="020B0604030504040204" pitchFamily="34" charset="0"/>
                <a:ea typeface="Tahoma" panose="020B0604030504040204" pitchFamily="34" charset="0"/>
                <a:cs typeface="Tahoma" panose="020B0604030504040204" pitchFamily="34" charset="0"/>
              </a:rPr>
              <a:t>Stage of susceptibility</a:t>
            </a:r>
          </a:p>
        </p:txBody>
      </p:sp>
      <p:sp>
        <p:nvSpPr>
          <p:cNvPr id="17" name="TextBox 16"/>
          <p:cNvSpPr txBox="1"/>
          <p:nvPr/>
        </p:nvSpPr>
        <p:spPr>
          <a:xfrm>
            <a:off x="2040082" y="4526552"/>
            <a:ext cx="2022764" cy="523220"/>
          </a:xfrm>
          <a:prstGeom prst="rect">
            <a:avLst/>
          </a:prstGeom>
          <a:noFill/>
        </p:spPr>
        <p:txBody>
          <a:bodyPr wrap="square" rtlCol="0">
            <a:spAutoFit/>
          </a:bodyPr>
          <a:lstStyle/>
          <a:p>
            <a:r>
              <a:rPr lang="en-PH" sz="1400" b="1" dirty="0">
                <a:latin typeface="Tahoma" panose="020B0604030504040204" pitchFamily="34" charset="0"/>
                <a:ea typeface="Tahoma" panose="020B0604030504040204" pitchFamily="34" charset="0"/>
                <a:cs typeface="Tahoma" panose="020B0604030504040204" pitchFamily="34" charset="0"/>
              </a:rPr>
              <a:t>Stage of subclinical disease</a:t>
            </a:r>
          </a:p>
        </p:txBody>
      </p:sp>
      <p:sp>
        <p:nvSpPr>
          <p:cNvPr id="18" name="TextBox 17"/>
          <p:cNvSpPr txBox="1"/>
          <p:nvPr/>
        </p:nvSpPr>
        <p:spPr>
          <a:xfrm>
            <a:off x="2171700" y="5331023"/>
            <a:ext cx="2057400"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1400" b="1" dirty="0">
                <a:latin typeface="Tahoma" panose="020B0604030504040204" pitchFamily="34" charset="0"/>
                <a:ea typeface="Tahoma" panose="020B0604030504040204" pitchFamily="34" charset="0"/>
                <a:cs typeface="Tahoma" panose="020B0604030504040204" pitchFamily="34" charset="0"/>
              </a:rPr>
              <a:t>Secondary prevention: Intend to reduce duration &amp; severity</a:t>
            </a:r>
          </a:p>
        </p:txBody>
      </p:sp>
      <p:sp>
        <p:nvSpPr>
          <p:cNvPr id="19" name="TextBox 18"/>
          <p:cNvSpPr txBox="1"/>
          <p:nvPr/>
        </p:nvSpPr>
        <p:spPr>
          <a:xfrm>
            <a:off x="83127" y="5334000"/>
            <a:ext cx="1808019"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1400" b="1" dirty="0">
                <a:latin typeface="Tahoma" panose="020B0604030504040204" pitchFamily="34" charset="0"/>
                <a:ea typeface="Tahoma" panose="020B0604030504040204" pitchFamily="34" charset="0"/>
                <a:cs typeface="Tahoma" panose="020B0604030504040204" pitchFamily="34" charset="0"/>
              </a:rPr>
              <a:t>Primary prevention: Intend to reduce new occurrence</a:t>
            </a:r>
          </a:p>
        </p:txBody>
      </p:sp>
      <p:sp>
        <p:nvSpPr>
          <p:cNvPr id="20" name="TextBox 19"/>
          <p:cNvSpPr txBox="1"/>
          <p:nvPr/>
        </p:nvSpPr>
        <p:spPr>
          <a:xfrm>
            <a:off x="7010400" y="4564862"/>
            <a:ext cx="1905000" cy="523220"/>
          </a:xfrm>
          <a:prstGeom prst="rect">
            <a:avLst/>
          </a:prstGeom>
          <a:noFill/>
        </p:spPr>
        <p:txBody>
          <a:bodyPr wrap="square" rtlCol="0">
            <a:spAutoFit/>
          </a:bodyPr>
          <a:lstStyle/>
          <a:p>
            <a:r>
              <a:rPr lang="en-PH" sz="1400" b="1" dirty="0">
                <a:latin typeface="Tahoma" panose="020B0604030504040204" pitchFamily="34" charset="0"/>
                <a:ea typeface="Tahoma" panose="020B0604030504040204" pitchFamily="34" charset="0"/>
                <a:cs typeface="Tahoma" panose="020B0604030504040204" pitchFamily="34" charset="0"/>
              </a:rPr>
              <a:t>Stage of recovery, disability or death)</a:t>
            </a:r>
          </a:p>
        </p:txBody>
      </p:sp>
      <p:sp>
        <p:nvSpPr>
          <p:cNvPr id="21" name="TextBox 20"/>
          <p:cNvSpPr txBox="1"/>
          <p:nvPr/>
        </p:nvSpPr>
        <p:spPr>
          <a:xfrm>
            <a:off x="4821382" y="4559351"/>
            <a:ext cx="1676400" cy="523220"/>
          </a:xfrm>
          <a:prstGeom prst="rect">
            <a:avLst/>
          </a:prstGeom>
          <a:noFill/>
        </p:spPr>
        <p:txBody>
          <a:bodyPr wrap="square" rtlCol="0">
            <a:spAutoFit/>
          </a:bodyPr>
          <a:lstStyle/>
          <a:p>
            <a:r>
              <a:rPr lang="en-PH" sz="1400" b="1" dirty="0">
                <a:latin typeface="Tahoma" panose="020B0604030504040204" pitchFamily="34" charset="0"/>
                <a:ea typeface="Tahoma" panose="020B0604030504040204" pitchFamily="34" charset="0"/>
                <a:cs typeface="Tahoma" panose="020B0604030504040204" pitchFamily="34" charset="0"/>
              </a:rPr>
              <a:t>Stage of Clinical disease</a:t>
            </a:r>
          </a:p>
        </p:txBody>
      </p:sp>
      <p:sp>
        <p:nvSpPr>
          <p:cNvPr id="22" name="TextBox 21"/>
          <p:cNvSpPr txBox="1"/>
          <p:nvPr/>
        </p:nvSpPr>
        <p:spPr>
          <a:xfrm>
            <a:off x="4627418" y="5353432"/>
            <a:ext cx="2209800"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1400" b="1" dirty="0">
                <a:latin typeface="Tahoma" panose="020B0604030504040204" pitchFamily="34" charset="0"/>
                <a:ea typeface="Tahoma" panose="020B0604030504040204" pitchFamily="34" charset="0"/>
                <a:cs typeface="Tahoma" panose="020B0604030504040204" pitchFamily="34" charset="0"/>
              </a:rPr>
              <a:t>Tertiary prevention: Intend to reduce complications &amp; disabilities</a:t>
            </a:r>
          </a:p>
        </p:txBody>
      </p:sp>
      <p:cxnSp>
        <p:nvCxnSpPr>
          <p:cNvPr id="24" name="Straight Connector 23"/>
          <p:cNvCxnSpPr/>
          <p:nvPr/>
        </p:nvCxnSpPr>
        <p:spPr>
          <a:xfrm>
            <a:off x="7176654" y="5344196"/>
            <a:ext cx="235527" cy="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flipH="1">
            <a:off x="7398326" y="5331023"/>
            <a:ext cx="13855" cy="934675"/>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7185890" y="6278871"/>
            <a:ext cx="235527"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flipV="1">
            <a:off x="7412181" y="5872470"/>
            <a:ext cx="284019" cy="1"/>
          </a:xfrm>
          <a:prstGeom prst="line">
            <a:avLst/>
          </a:prstGeom>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7696201" y="5638799"/>
            <a:ext cx="137160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b="1" dirty="0"/>
              <a:t>Level of Prevention</a:t>
            </a:r>
          </a:p>
        </p:txBody>
      </p:sp>
      <p:sp>
        <p:nvSpPr>
          <p:cNvPr id="39" name="TextBox 38"/>
          <p:cNvSpPr txBox="1"/>
          <p:nvPr/>
        </p:nvSpPr>
        <p:spPr>
          <a:xfrm>
            <a:off x="519545" y="2216633"/>
            <a:ext cx="150321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PH" b="1" dirty="0"/>
              <a:t>Exposure</a:t>
            </a:r>
          </a:p>
        </p:txBody>
      </p:sp>
      <p:cxnSp>
        <p:nvCxnSpPr>
          <p:cNvPr id="41" name="Straight Arrow Connector 40"/>
          <p:cNvCxnSpPr/>
          <p:nvPr/>
        </p:nvCxnSpPr>
        <p:spPr>
          <a:xfrm>
            <a:off x="1808019" y="2585965"/>
            <a:ext cx="0" cy="162827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3" name="TextBox 42"/>
          <p:cNvSpPr txBox="1"/>
          <p:nvPr/>
        </p:nvSpPr>
        <p:spPr>
          <a:xfrm>
            <a:off x="1891146" y="2859916"/>
            <a:ext cx="2057400"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PH" sz="1600" b="1" dirty="0">
                <a:solidFill>
                  <a:srgbClr val="FF0000"/>
                </a:solidFill>
                <a:latin typeface="Tahoma" panose="020B0604030504040204" pitchFamily="34" charset="0"/>
                <a:ea typeface="Tahoma" panose="020B0604030504040204" pitchFamily="34" charset="0"/>
                <a:cs typeface="Tahoma" panose="020B0604030504040204" pitchFamily="34" charset="0"/>
              </a:rPr>
              <a:t>Incubation period</a:t>
            </a:r>
          </a:p>
        </p:txBody>
      </p:sp>
      <p:sp>
        <p:nvSpPr>
          <p:cNvPr id="44" name="TextBox 43"/>
          <p:cNvSpPr txBox="1"/>
          <p:nvPr/>
        </p:nvSpPr>
        <p:spPr>
          <a:xfrm>
            <a:off x="3865419" y="2225840"/>
            <a:ext cx="23829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PH" b="1" dirty="0"/>
              <a:t>Onset of symptoms</a:t>
            </a:r>
          </a:p>
        </p:txBody>
      </p:sp>
      <p:sp>
        <p:nvSpPr>
          <p:cNvPr id="45" name="TextBox 44"/>
          <p:cNvSpPr txBox="1"/>
          <p:nvPr/>
        </p:nvSpPr>
        <p:spPr>
          <a:xfrm flipH="1">
            <a:off x="4973781" y="3167739"/>
            <a:ext cx="220287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PH" b="1" dirty="0"/>
              <a:t>Time of Diagnosis</a:t>
            </a:r>
          </a:p>
        </p:txBody>
      </p:sp>
      <p:sp>
        <p:nvSpPr>
          <p:cNvPr id="46" name="TextBox 45"/>
          <p:cNvSpPr txBox="1"/>
          <p:nvPr/>
        </p:nvSpPr>
        <p:spPr>
          <a:xfrm>
            <a:off x="2050474" y="3352405"/>
            <a:ext cx="2272145"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PH" b="1" dirty="0"/>
              <a:t>Pathologic change</a:t>
            </a:r>
          </a:p>
        </p:txBody>
      </p:sp>
      <p:cxnSp>
        <p:nvCxnSpPr>
          <p:cNvPr id="48" name="Straight Arrow Connector 47"/>
          <p:cNvCxnSpPr/>
          <p:nvPr/>
        </p:nvCxnSpPr>
        <p:spPr>
          <a:xfrm>
            <a:off x="4572000" y="2609211"/>
            <a:ext cx="13855" cy="15817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a:off x="4080164" y="3721737"/>
            <a:ext cx="0" cy="4692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a:off x="5107131" y="3537071"/>
            <a:ext cx="0" cy="65392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52677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09"/>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Historical development of diseases</a:t>
            </a:r>
            <a:endParaRPr lang="en-PH" sz="36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76200" y="1295400"/>
            <a:ext cx="8686800" cy="4124206"/>
          </a:xfrm>
          <a:prstGeom prst="rect">
            <a:avLst/>
          </a:prstGeom>
          <a:noFill/>
        </p:spPr>
        <p:txBody>
          <a:bodyPr wrap="square" rtlCol="0">
            <a:spAutoFit/>
          </a:bodyPr>
          <a:lstStyle/>
          <a:p>
            <a:r>
              <a:rPr lang="en-PH" sz="2400" b="1" dirty="0"/>
              <a:t>4</a:t>
            </a:r>
            <a:r>
              <a:rPr lang="en-PH" sz="2400" b="1" baseline="30000" dirty="0"/>
              <a:t>th</a:t>
            </a:r>
            <a:r>
              <a:rPr lang="en-PH" sz="2400" b="1" dirty="0"/>
              <a:t> Century BC: Hippocrates: </a:t>
            </a:r>
            <a:r>
              <a:rPr lang="en-PH" sz="2000" b="1" dirty="0"/>
              <a:t>Four Vital Humors</a:t>
            </a:r>
          </a:p>
          <a:p>
            <a:endParaRPr lang="en-PH" dirty="0"/>
          </a:p>
          <a:p>
            <a:pPr marL="342900" indent="-342900">
              <a:buFont typeface="Wingdings" panose="05000000000000000000" pitchFamily="2" charset="2"/>
              <a:buChar char="v"/>
            </a:pPr>
            <a:r>
              <a:rPr lang="en-PH" sz="2000" dirty="0"/>
              <a:t>Historically, there have been many efforts to account for the occurrence of disease outcome. </a:t>
            </a:r>
            <a:r>
              <a:rPr lang="en-PH" sz="2000" b="1" dirty="0"/>
              <a:t>Religion</a:t>
            </a:r>
            <a:r>
              <a:rPr lang="en-PH" sz="2000" dirty="0"/>
              <a:t> often attributed disease outbreaks or other misfortunes to divine retribution – punishment for mankind’s sin</a:t>
            </a:r>
          </a:p>
          <a:p>
            <a:pPr marL="342900" indent="-342900">
              <a:buFont typeface="Wingdings" panose="05000000000000000000" pitchFamily="2" charset="2"/>
              <a:buChar char="v"/>
            </a:pPr>
            <a:r>
              <a:rPr lang="en-PH" sz="2000" b="1" dirty="0"/>
              <a:t>Hippocrates </a:t>
            </a:r>
            <a:r>
              <a:rPr lang="en-PH" sz="2000" dirty="0"/>
              <a:t>promoted the concept that disease is a result of an imbalance among four vital “humors” with us:</a:t>
            </a:r>
          </a:p>
          <a:p>
            <a:pPr marL="1257300" lvl="2" indent="-342900">
              <a:buFont typeface="Arial" panose="020B0604020202020204" pitchFamily="34" charset="0"/>
              <a:buChar char="•"/>
            </a:pPr>
            <a:r>
              <a:rPr lang="en-PH" sz="2000" dirty="0"/>
              <a:t>Yellow Bile</a:t>
            </a:r>
          </a:p>
          <a:p>
            <a:pPr marL="1257300" lvl="2" indent="-342900">
              <a:buFont typeface="Arial" panose="020B0604020202020204" pitchFamily="34" charset="0"/>
              <a:buChar char="•"/>
            </a:pPr>
            <a:r>
              <a:rPr lang="en-PH" sz="2000" dirty="0"/>
              <a:t>Black Bile</a:t>
            </a:r>
          </a:p>
          <a:p>
            <a:pPr marL="1257300" lvl="2" indent="-342900">
              <a:buFont typeface="Arial" panose="020B0604020202020204" pitchFamily="34" charset="0"/>
              <a:buChar char="•"/>
            </a:pPr>
            <a:r>
              <a:rPr lang="en-PH" sz="2000" dirty="0"/>
              <a:t>Phlegm</a:t>
            </a:r>
          </a:p>
          <a:p>
            <a:pPr marL="1257300" lvl="2" indent="-342900">
              <a:buFont typeface="Arial" panose="020B0604020202020204" pitchFamily="34" charset="0"/>
              <a:buChar char="•"/>
            </a:pPr>
            <a:r>
              <a:rPr lang="en-PH" sz="2000" dirty="0"/>
              <a:t>Blood</a:t>
            </a:r>
          </a:p>
          <a:p>
            <a:pPr lvl="1"/>
            <a:r>
              <a:rPr lang="en-PH" sz="2000" dirty="0"/>
              <a:t>Caused by changes in </a:t>
            </a:r>
            <a:r>
              <a:rPr lang="en-PH" sz="2000" dirty="0">
                <a:solidFill>
                  <a:schemeClr val="accent2"/>
                </a:solidFill>
              </a:rPr>
              <a:t>season, air, wind, </a:t>
            </a:r>
          </a:p>
          <a:p>
            <a:pPr lvl="1"/>
            <a:r>
              <a:rPr lang="en-PH" sz="2000" dirty="0">
                <a:solidFill>
                  <a:schemeClr val="accent2"/>
                </a:solidFill>
              </a:rPr>
              <a:t>water and stars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3581400"/>
            <a:ext cx="342899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485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Miasmas (1800’s)</a:t>
            </a:r>
          </a:p>
        </p:txBody>
      </p:sp>
      <p:sp>
        <p:nvSpPr>
          <p:cNvPr id="3" name="Content Placeholder 2"/>
          <p:cNvSpPr>
            <a:spLocks noGrp="1"/>
          </p:cNvSpPr>
          <p:nvPr>
            <p:ph idx="1"/>
          </p:nvPr>
        </p:nvSpPr>
        <p:spPr>
          <a:xfrm>
            <a:off x="152400" y="1295400"/>
            <a:ext cx="5715000" cy="4754563"/>
          </a:xfrm>
        </p:spPr>
        <p:txBody>
          <a:bodyPr/>
          <a:lstStyle/>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Disease rose from foul clouds low on earth’s surface</a:t>
            </a:r>
          </a:p>
          <a:p>
            <a:pPr>
              <a:buFont typeface="Wingdings" panose="05000000000000000000" pitchFamily="2" charset="2"/>
              <a:buChar char="v"/>
            </a:pPr>
            <a:endParaRPr lang="en-PH" sz="2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Miasmas were toxic vapors or gases that emerged from dirty pools or swamps or filth, and it was believed that if one inhale the vapors, disease would result</a:t>
            </a:r>
          </a:p>
        </p:txBody>
      </p:sp>
      <p:pic>
        <p:nvPicPr>
          <p:cNvPr id="4" name="Picture 2"/>
          <p:cNvPicPr>
            <a:picLocks noChangeAspect="1" noChangeArrowheads="1"/>
          </p:cNvPicPr>
          <p:nvPr/>
        </p:nvPicPr>
        <p:blipFill>
          <a:blip r:embed="rId2" cstate="print"/>
          <a:srcRect/>
          <a:stretch>
            <a:fillRect/>
          </a:stretch>
        </p:blipFill>
        <p:spPr bwMode="auto">
          <a:xfrm>
            <a:off x="5867400" y="2530764"/>
            <a:ext cx="3200400" cy="3671599"/>
          </a:xfrm>
          <a:prstGeom prst="rect">
            <a:avLst/>
          </a:prstGeom>
          <a:noFill/>
          <a:ln w="9525">
            <a:noFill/>
            <a:miter lim="800000"/>
            <a:headEnd/>
            <a:tailEnd/>
          </a:ln>
          <a:effectLst/>
        </p:spPr>
      </p:pic>
    </p:spTree>
    <p:extLst>
      <p:ext uri="{BB962C8B-B14F-4D97-AF65-F5344CB8AC3E}">
        <p14:creationId xmlns:p14="http://schemas.microsoft.com/office/powerpoint/2010/main" val="293931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5344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Germ Theory (1878)</a:t>
            </a:r>
          </a:p>
        </p:txBody>
      </p:sp>
      <p:sp>
        <p:nvSpPr>
          <p:cNvPr id="3" name="Content Placeholder 2"/>
          <p:cNvSpPr>
            <a:spLocks noGrp="1"/>
          </p:cNvSpPr>
          <p:nvPr>
            <p:ph idx="1"/>
          </p:nvPr>
        </p:nvSpPr>
        <p:spPr>
          <a:xfrm>
            <a:off x="228600" y="1371600"/>
            <a:ext cx="8610600" cy="4953000"/>
          </a:xfrm>
        </p:spPr>
        <p:txBody>
          <a:bodyPr/>
          <a:lstStyle/>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Louis Pasteur and others introduced the </a:t>
            </a:r>
            <a:r>
              <a:rPr lang="en-PH" sz="2400" b="1" u="sng" dirty="0">
                <a:solidFill>
                  <a:srgbClr val="FF0000"/>
                </a:solidFill>
                <a:latin typeface="Tahoma" panose="020B0604030504040204" pitchFamily="34" charset="0"/>
                <a:ea typeface="Tahoma" panose="020B0604030504040204" pitchFamily="34" charset="0"/>
                <a:cs typeface="Tahoma" panose="020B0604030504040204" pitchFamily="34" charset="0"/>
              </a:rPr>
              <a:t>Germ Theory </a:t>
            </a:r>
            <a:r>
              <a:rPr lang="en-PH" sz="2400" dirty="0">
                <a:latin typeface="Tahoma" panose="020B0604030504040204" pitchFamily="34" charset="0"/>
                <a:ea typeface="Tahoma" panose="020B0604030504040204" pitchFamily="34" charset="0"/>
                <a:cs typeface="Tahoma" panose="020B0604030504040204" pitchFamily="34" charset="0"/>
              </a:rPr>
              <a:t>in </a:t>
            </a:r>
            <a:r>
              <a:rPr lang="en-PH" sz="2400" b="1" dirty="0">
                <a:solidFill>
                  <a:srgbClr val="FF0000"/>
                </a:solidFill>
                <a:latin typeface="Tahoma" panose="020B0604030504040204" pitchFamily="34" charset="0"/>
                <a:ea typeface="Tahoma" panose="020B0604030504040204" pitchFamily="34" charset="0"/>
                <a:cs typeface="Tahoma" panose="020B0604030504040204" pitchFamily="34" charset="0"/>
              </a:rPr>
              <a:t>1878</a:t>
            </a:r>
          </a:p>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In </a:t>
            </a:r>
            <a:r>
              <a:rPr lang="en-PH" sz="2400" b="1" dirty="0">
                <a:solidFill>
                  <a:srgbClr val="FF0000"/>
                </a:solidFill>
                <a:latin typeface="Tahoma" panose="020B0604030504040204" pitchFamily="34" charset="0"/>
                <a:ea typeface="Tahoma" panose="020B0604030504040204" pitchFamily="34" charset="0"/>
                <a:cs typeface="Tahoma" panose="020B0604030504040204" pitchFamily="34" charset="0"/>
              </a:rPr>
              <a:t>1890</a:t>
            </a:r>
            <a:r>
              <a:rPr lang="en-PH" sz="2400" dirty="0">
                <a:latin typeface="Tahoma" panose="020B0604030504040204" pitchFamily="34" charset="0"/>
                <a:ea typeface="Tahoma" panose="020B0604030504040204" pitchFamily="34" charset="0"/>
                <a:cs typeface="Tahoma" panose="020B0604030504040204" pitchFamily="34" charset="0"/>
              </a:rPr>
              <a:t> Robert Koch proposed </a:t>
            </a:r>
            <a:r>
              <a:rPr lang="en-PH" sz="2400" b="1" u="sng" dirty="0">
                <a:solidFill>
                  <a:srgbClr val="FF0000"/>
                </a:solidFill>
                <a:latin typeface="Tahoma" panose="020B0604030504040204" pitchFamily="34" charset="0"/>
                <a:ea typeface="Tahoma" panose="020B0604030504040204" pitchFamily="34" charset="0"/>
                <a:cs typeface="Tahoma" panose="020B0604030504040204" pitchFamily="34" charset="0"/>
              </a:rPr>
              <a:t>Specific Criteria</a:t>
            </a:r>
            <a:r>
              <a:rPr lang="en-PH" sz="2400" dirty="0">
                <a:latin typeface="Tahoma" panose="020B0604030504040204" pitchFamily="34" charset="0"/>
                <a:ea typeface="Tahoma" panose="020B0604030504040204" pitchFamily="34" charset="0"/>
                <a:cs typeface="Tahoma" panose="020B0604030504040204" pitchFamily="34" charset="0"/>
              </a:rPr>
              <a:t> that should be met before concluding that a disease was caused by a particular bacterium</a:t>
            </a:r>
          </a:p>
          <a:p>
            <a:pPr marL="0" indent="0">
              <a:buNone/>
            </a:pPr>
            <a:r>
              <a:rPr lang="en-PH" b="1" dirty="0">
                <a:solidFill>
                  <a:schemeClr val="accent2"/>
                </a:solidFill>
                <a:latin typeface="Tahoma" panose="020B0604030504040204" pitchFamily="34" charset="0"/>
                <a:ea typeface="Tahoma" panose="020B0604030504040204" pitchFamily="34" charset="0"/>
                <a:cs typeface="Tahoma" panose="020B0604030504040204" pitchFamily="34" charset="0"/>
              </a:rPr>
              <a:t>Koch's Postulates criteria:</a:t>
            </a:r>
          </a:p>
          <a:p>
            <a:pPr>
              <a:buFont typeface="Wingdings" panose="05000000000000000000" pitchFamily="2" charset="2"/>
              <a:buChar char="§"/>
            </a:pPr>
            <a:r>
              <a:rPr lang="en-PH" sz="1800" dirty="0">
                <a:latin typeface="Tahoma" panose="020B0604030504040204" pitchFamily="34" charset="0"/>
                <a:ea typeface="Tahoma" panose="020B0604030504040204" pitchFamily="34" charset="0"/>
                <a:cs typeface="Tahoma" panose="020B0604030504040204" pitchFamily="34" charset="0"/>
              </a:rPr>
              <a:t>The bacteria must be </a:t>
            </a:r>
            <a:r>
              <a:rPr lang="en-PH" sz="1800" b="1" dirty="0">
                <a:solidFill>
                  <a:srgbClr val="FF0000"/>
                </a:solidFill>
                <a:latin typeface="Tahoma" panose="020B0604030504040204" pitchFamily="34" charset="0"/>
                <a:ea typeface="Tahoma" panose="020B0604030504040204" pitchFamily="34" charset="0"/>
                <a:cs typeface="Tahoma" panose="020B0604030504040204" pitchFamily="34" charset="0"/>
              </a:rPr>
              <a:t>present</a:t>
            </a:r>
            <a:r>
              <a:rPr lang="en-PH" sz="1800" dirty="0">
                <a:latin typeface="Tahoma" panose="020B0604030504040204" pitchFamily="34" charset="0"/>
                <a:ea typeface="Tahoma" panose="020B0604030504040204" pitchFamily="34" charset="0"/>
                <a:cs typeface="Tahoma" panose="020B0604030504040204" pitchFamily="34" charset="0"/>
              </a:rPr>
              <a:t> in every case of the disease.</a:t>
            </a:r>
          </a:p>
          <a:p>
            <a:pPr>
              <a:buFont typeface="Wingdings" panose="05000000000000000000" pitchFamily="2" charset="2"/>
              <a:buChar char="§"/>
            </a:pPr>
            <a:r>
              <a:rPr lang="en-PH" sz="1800" dirty="0">
                <a:latin typeface="Tahoma" panose="020B0604030504040204" pitchFamily="34" charset="0"/>
                <a:ea typeface="Tahoma" panose="020B0604030504040204" pitchFamily="34" charset="0"/>
                <a:cs typeface="Tahoma" panose="020B0604030504040204" pitchFamily="34" charset="0"/>
              </a:rPr>
              <a:t>The bacteria must be </a:t>
            </a:r>
            <a:r>
              <a:rPr lang="en-PH" sz="1800" b="1" dirty="0">
                <a:solidFill>
                  <a:srgbClr val="FF0000"/>
                </a:solidFill>
                <a:latin typeface="Tahoma" panose="020B0604030504040204" pitchFamily="34" charset="0"/>
                <a:ea typeface="Tahoma" panose="020B0604030504040204" pitchFamily="34" charset="0"/>
                <a:cs typeface="Tahoma" panose="020B0604030504040204" pitchFamily="34" charset="0"/>
              </a:rPr>
              <a:t>isolated</a:t>
            </a:r>
            <a:r>
              <a:rPr lang="en-PH" sz="1800" dirty="0">
                <a:latin typeface="Tahoma" panose="020B0604030504040204" pitchFamily="34" charset="0"/>
                <a:ea typeface="Tahoma" panose="020B0604030504040204" pitchFamily="34" charset="0"/>
                <a:cs typeface="Tahoma" panose="020B0604030504040204" pitchFamily="34" charset="0"/>
              </a:rPr>
              <a:t> from the host with the disease </a:t>
            </a:r>
          </a:p>
          <a:p>
            <a:pPr marL="400050" lvl="1" indent="0">
              <a:buNone/>
            </a:pPr>
            <a:r>
              <a:rPr lang="en-PH" sz="1800" dirty="0">
                <a:latin typeface="Tahoma" panose="020B0604030504040204" pitchFamily="34" charset="0"/>
                <a:ea typeface="Tahoma" panose="020B0604030504040204" pitchFamily="34" charset="0"/>
                <a:cs typeface="Tahoma" panose="020B0604030504040204" pitchFamily="34" charset="0"/>
              </a:rPr>
              <a:t>and grown in pure culture.</a:t>
            </a:r>
          </a:p>
          <a:p>
            <a:pPr>
              <a:buFont typeface="Wingdings" panose="05000000000000000000" pitchFamily="2" charset="2"/>
              <a:buChar char="§"/>
            </a:pPr>
            <a:r>
              <a:rPr lang="en-PH" sz="1800" dirty="0">
                <a:latin typeface="Tahoma" panose="020B0604030504040204" pitchFamily="34" charset="0"/>
                <a:ea typeface="Tahoma" panose="020B0604030504040204" pitchFamily="34" charset="0"/>
                <a:cs typeface="Tahoma" panose="020B0604030504040204" pitchFamily="34" charset="0"/>
              </a:rPr>
              <a:t>The specific disease must be </a:t>
            </a:r>
            <a:r>
              <a:rPr lang="en-PH" sz="1800" b="1" dirty="0">
                <a:solidFill>
                  <a:srgbClr val="FF0000"/>
                </a:solidFill>
                <a:latin typeface="Tahoma" panose="020B0604030504040204" pitchFamily="34" charset="0"/>
                <a:ea typeface="Tahoma" panose="020B0604030504040204" pitchFamily="34" charset="0"/>
                <a:cs typeface="Tahoma" panose="020B0604030504040204" pitchFamily="34" charset="0"/>
              </a:rPr>
              <a:t>reproduced</a:t>
            </a:r>
            <a:r>
              <a:rPr lang="en-PH" sz="1800" dirty="0">
                <a:latin typeface="Tahoma" panose="020B0604030504040204" pitchFamily="34" charset="0"/>
                <a:ea typeface="Tahoma" panose="020B0604030504040204" pitchFamily="34" charset="0"/>
                <a:cs typeface="Tahoma" panose="020B0604030504040204" pitchFamily="34" charset="0"/>
              </a:rPr>
              <a:t> when a pure culture </a:t>
            </a:r>
          </a:p>
          <a:p>
            <a:pPr marL="400050" lvl="1" indent="0">
              <a:buNone/>
            </a:pPr>
            <a:r>
              <a:rPr lang="en-PH" sz="1800" dirty="0">
                <a:latin typeface="Tahoma" panose="020B0604030504040204" pitchFamily="34" charset="0"/>
                <a:ea typeface="Tahoma" panose="020B0604030504040204" pitchFamily="34" charset="0"/>
                <a:cs typeface="Tahoma" panose="020B0604030504040204" pitchFamily="34" charset="0"/>
              </a:rPr>
              <a:t>of the bacteria is </a:t>
            </a:r>
            <a:r>
              <a:rPr lang="en-PH" sz="1800" b="1" dirty="0">
                <a:solidFill>
                  <a:srgbClr val="FF0000"/>
                </a:solidFill>
                <a:latin typeface="Tahoma" panose="020B0604030504040204" pitchFamily="34" charset="0"/>
                <a:ea typeface="Tahoma" panose="020B0604030504040204" pitchFamily="34" charset="0"/>
                <a:cs typeface="Tahoma" panose="020B0604030504040204" pitchFamily="34" charset="0"/>
              </a:rPr>
              <a:t>inoculated</a:t>
            </a:r>
            <a:r>
              <a:rPr lang="en-PH" sz="1800" dirty="0">
                <a:latin typeface="Tahoma" panose="020B0604030504040204" pitchFamily="34" charset="0"/>
                <a:ea typeface="Tahoma" panose="020B0604030504040204" pitchFamily="34" charset="0"/>
                <a:cs typeface="Tahoma" panose="020B0604030504040204" pitchFamily="34" charset="0"/>
              </a:rPr>
              <a:t> into a healthy susceptible host.</a:t>
            </a:r>
          </a:p>
          <a:p>
            <a:pPr>
              <a:buFont typeface="Wingdings" panose="05000000000000000000" pitchFamily="2" charset="2"/>
              <a:buChar char="§"/>
            </a:pPr>
            <a:r>
              <a:rPr lang="en-PH" sz="1800" dirty="0">
                <a:latin typeface="Tahoma" panose="020B0604030504040204" pitchFamily="34" charset="0"/>
                <a:ea typeface="Tahoma" panose="020B0604030504040204" pitchFamily="34" charset="0"/>
                <a:cs typeface="Tahoma" panose="020B0604030504040204" pitchFamily="34" charset="0"/>
              </a:rPr>
              <a:t>The bacteria must be </a:t>
            </a:r>
            <a:r>
              <a:rPr lang="en-PH" sz="1800" b="1" dirty="0">
                <a:solidFill>
                  <a:srgbClr val="FF0000"/>
                </a:solidFill>
                <a:latin typeface="Tahoma" panose="020B0604030504040204" pitchFamily="34" charset="0"/>
                <a:ea typeface="Tahoma" panose="020B0604030504040204" pitchFamily="34" charset="0"/>
                <a:cs typeface="Tahoma" panose="020B0604030504040204" pitchFamily="34" charset="0"/>
              </a:rPr>
              <a:t>recoverable</a:t>
            </a:r>
            <a:r>
              <a:rPr lang="en-PH" sz="1800" dirty="0">
                <a:latin typeface="Tahoma" panose="020B0604030504040204" pitchFamily="34" charset="0"/>
                <a:ea typeface="Tahoma" panose="020B0604030504040204" pitchFamily="34" charset="0"/>
                <a:cs typeface="Tahoma" panose="020B0604030504040204" pitchFamily="34" charset="0"/>
              </a:rPr>
              <a:t> from the experimentally </a:t>
            </a:r>
          </a:p>
          <a:p>
            <a:pPr marL="400050" lvl="1" indent="0">
              <a:buNone/>
            </a:pPr>
            <a:r>
              <a:rPr lang="en-PH" sz="1800" dirty="0">
                <a:latin typeface="Tahoma" panose="020B0604030504040204" pitchFamily="34" charset="0"/>
                <a:ea typeface="Tahoma" panose="020B0604030504040204" pitchFamily="34" charset="0"/>
                <a:cs typeface="Tahoma" panose="020B0604030504040204" pitchFamily="34" charset="0"/>
              </a:rPr>
              <a:t>infected host</a:t>
            </a:r>
          </a:p>
          <a:p>
            <a:endParaRPr lang="en-PH" sz="2400" dirty="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600680"/>
            <a:ext cx="19812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420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sz="3200" b="1" dirty="0">
                <a:latin typeface="Tahoma" panose="020B0604030504040204" pitchFamily="34" charset="0"/>
                <a:ea typeface="Tahoma" panose="020B0604030504040204" pitchFamily="34" charset="0"/>
                <a:cs typeface="Tahoma" panose="020B0604030504040204" pitchFamily="34" charset="0"/>
              </a:rPr>
              <a:t>Limitations of Koch Postulate</a:t>
            </a:r>
            <a:endParaRPr lang="en-PH"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228600" y="1371600"/>
            <a:ext cx="8763000" cy="4754563"/>
          </a:xfrm>
        </p:spPr>
        <p:txBody>
          <a:bodyPr/>
          <a:lstStyle/>
          <a:p>
            <a:pPr algn="just">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Non communicable disease </a:t>
            </a:r>
          </a:p>
          <a:p>
            <a:pPr algn="just">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One to one relation are </a:t>
            </a:r>
            <a:r>
              <a:rPr lang="en-US" sz="2400" b="1" dirty="0">
                <a:solidFill>
                  <a:srgbClr val="FF0000"/>
                </a:solidFill>
                <a:latin typeface="Tahoma" panose="020B0604030504040204" pitchFamily="34" charset="0"/>
                <a:ea typeface="Tahoma" panose="020B0604030504040204" pitchFamily="34" charset="0"/>
                <a:cs typeface="Tahoma" panose="020B0604030504040204" pitchFamily="34" charset="0"/>
              </a:rPr>
              <a:t>rare biology</a:t>
            </a:r>
            <a:r>
              <a:rPr lang="en-US" sz="2400" dirty="0">
                <a:latin typeface="Tahoma" panose="020B0604030504040204" pitchFamily="34" charset="0"/>
                <a:ea typeface="Tahoma" panose="020B0604030504040204" pitchFamily="34" charset="0"/>
                <a:cs typeface="Tahoma" panose="020B0604030504040204" pitchFamily="34" charset="0"/>
              </a:rPr>
              <a:t> </a:t>
            </a:r>
          </a:p>
          <a:p>
            <a:pPr algn="just">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Disease production may require </a:t>
            </a:r>
            <a:r>
              <a:rPr lang="en-US" sz="2400" b="1" dirty="0">
                <a:solidFill>
                  <a:srgbClr val="FF0000"/>
                </a:solidFill>
                <a:latin typeface="Tahoma" panose="020B0604030504040204" pitchFamily="34" charset="0"/>
                <a:ea typeface="Tahoma" panose="020B0604030504040204" pitchFamily="34" charset="0"/>
                <a:cs typeface="Tahoma" panose="020B0604030504040204" pitchFamily="34" charset="0"/>
              </a:rPr>
              <a:t>co-factors</a:t>
            </a:r>
            <a:endParaRPr lang="en-US" sz="2400" dirty="0">
              <a:latin typeface="Tahoma" panose="020B0604030504040204" pitchFamily="34" charset="0"/>
              <a:ea typeface="Tahoma" panose="020B0604030504040204" pitchFamily="34" charset="0"/>
              <a:cs typeface="Tahoma" panose="020B0604030504040204" pitchFamily="34" charset="0"/>
            </a:endParaRPr>
          </a:p>
          <a:p>
            <a:pPr algn="just">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Always it is not possible to isolate organism from diseased person</a:t>
            </a:r>
          </a:p>
          <a:p>
            <a:pPr algn="just">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Viruses </a:t>
            </a:r>
            <a:r>
              <a:rPr lang="en-US" sz="2400" b="1" dirty="0">
                <a:solidFill>
                  <a:srgbClr val="FF0000"/>
                </a:solidFill>
                <a:latin typeface="Tahoma" panose="020B0604030504040204" pitchFamily="34" charset="0"/>
                <a:ea typeface="Tahoma" panose="020B0604030504040204" pitchFamily="34" charset="0"/>
                <a:cs typeface="Tahoma" panose="020B0604030504040204" pitchFamily="34" charset="0"/>
              </a:rPr>
              <a:t>cannot</a:t>
            </a:r>
            <a:r>
              <a:rPr lang="en-US" sz="2400" dirty="0">
                <a:latin typeface="Tahoma" panose="020B0604030504040204" pitchFamily="34" charset="0"/>
                <a:ea typeface="Tahoma" panose="020B0604030504040204" pitchFamily="34" charset="0"/>
                <a:cs typeface="Tahoma" panose="020B0604030504040204" pitchFamily="34" charset="0"/>
              </a:rPr>
              <a:t> be cultured like bacteria because they need living cells in which to grow.</a:t>
            </a:r>
          </a:p>
          <a:p>
            <a:pPr algn="just">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Always infection </a:t>
            </a:r>
            <a:r>
              <a:rPr lang="en-US" sz="2400" b="1" dirty="0">
                <a:solidFill>
                  <a:srgbClr val="FF0000"/>
                </a:solidFill>
                <a:latin typeface="Tahoma" panose="020B0604030504040204" pitchFamily="34" charset="0"/>
                <a:ea typeface="Tahoma" panose="020B0604030504040204" pitchFamily="34" charset="0"/>
                <a:cs typeface="Tahoma" panose="020B0604030504040204" pitchFamily="34" charset="0"/>
              </a:rPr>
              <a:t>does not produce disease</a:t>
            </a:r>
          </a:p>
          <a:p>
            <a:pPr algn="just">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Pathogenic microbes </a:t>
            </a:r>
            <a:r>
              <a:rPr lang="en-US" sz="2400" b="1" dirty="0">
                <a:solidFill>
                  <a:srgbClr val="FF0000"/>
                </a:solidFill>
                <a:latin typeface="Tahoma" panose="020B0604030504040204" pitchFamily="34" charset="0"/>
                <a:ea typeface="Tahoma" panose="020B0604030504040204" pitchFamily="34" charset="0"/>
                <a:cs typeface="Tahoma" panose="020B0604030504040204" pitchFamily="34" charset="0"/>
              </a:rPr>
              <a:t>may be present </a:t>
            </a:r>
            <a:r>
              <a:rPr lang="en-US" sz="2400" dirty="0">
                <a:latin typeface="Tahoma" panose="020B0604030504040204" pitchFamily="34" charset="0"/>
                <a:ea typeface="Tahoma" panose="020B0604030504040204" pitchFamily="34" charset="0"/>
                <a:cs typeface="Tahoma" panose="020B0604030504040204" pitchFamily="34" charset="0"/>
              </a:rPr>
              <a:t>without clinical disease (sub-clinical infections, carrier states)</a:t>
            </a:r>
            <a:endParaRPr lang="en-PH"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3983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893618"/>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Webs of causation</a:t>
            </a:r>
          </a:p>
        </p:txBody>
      </p:sp>
      <p:sp>
        <p:nvSpPr>
          <p:cNvPr id="3" name="Content Placeholder 2"/>
          <p:cNvSpPr>
            <a:spLocks noGrp="1"/>
          </p:cNvSpPr>
          <p:nvPr>
            <p:ph idx="1"/>
          </p:nvPr>
        </p:nvSpPr>
        <p:spPr>
          <a:xfrm>
            <a:off x="76200" y="1295400"/>
            <a:ext cx="8839200" cy="4876800"/>
          </a:xfrm>
        </p:spPr>
        <p:txBody>
          <a:bodyPr/>
          <a:lstStyle/>
          <a:p>
            <a:pPr>
              <a:buFont typeface="Wingdings" panose="05000000000000000000" pitchFamily="2" charset="2"/>
              <a:buChar char="v"/>
            </a:pPr>
            <a:r>
              <a:rPr lang="en-PH" sz="2200" dirty="0">
                <a:latin typeface="Tahoma" panose="020B0604030504040204" pitchFamily="34" charset="0"/>
                <a:ea typeface="Tahoma" panose="020B0604030504040204" pitchFamily="34" charset="0"/>
                <a:cs typeface="Tahoma" panose="020B0604030504040204" pitchFamily="34" charset="0"/>
              </a:rPr>
              <a:t>The germ theory didn’t provide insights regarding the causes of chronic diseases, and over time it became increasingly apparent that for most diseases there were many contributory factors</a:t>
            </a:r>
          </a:p>
          <a:p>
            <a:pPr>
              <a:buFont typeface="Wingdings" panose="05000000000000000000" pitchFamily="2" charset="2"/>
              <a:buChar char="v"/>
            </a:pPr>
            <a:r>
              <a:rPr lang="en-PH" sz="2200" dirty="0">
                <a:latin typeface="Tahoma" panose="020B0604030504040204" pitchFamily="34" charset="0"/>
                <a:ea typeface="Tahoma" panose="020B0604030504040204" pitchFamily="34" charset="0"/>
                <a:cs typeface="Tahoma" panose="020B0604030504040204" pitchFamily="34" charset="0"/>
              </a:rPr>
              <a:t>Researchers began thinking about complex </a:t>
            </a:r>
            <a:r>
              <a:rPr lang="en-PH" sz="22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PH" sz="2400" b="1" i="1" dirty="0">
                <a:solidFill>
                  <a:srgbClr val="FF0000"/>
                </a:solidFill>
                <a:latin typeface="Tahoma" panose="020B0604030504040204" pitchFamily="34" charset="0"/>
                <a:ea typeface="Tahoma" panose="020B0604030504040204" pitchFamily="34" charset="0"/>
                <a:cs typeface="Tahoma" panose="020B0604030504040204" pitchFamily="34" charset="0"/>
              </a:rPr>
              <a:t>Webs</a:t>
            </a:r>
            <a:r>
              <a:rPr lang="en-PH" sz="2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PH" sz="2200" dirty="0">
                <a:latin typeface="Tahoma" panose="020B0604030504040204" pitchFamily="34" charset="0"/>
                <a:ea typeface="Tahoma" panose="020B0604030504040204" pitchFamily="34" charset="0"/>
                <a:cs typeface="Tahoma" panose="020B0604030504040204" pitchFamily="34" charset="0"/>
              </a:rPr>
              <a:t>of causation</a:t>
            </a:r>
          </a:p>
          <a:p>
            <a:pPr>
              <a:buFont typeface="Wingdings" panose="05000000000000000000" pitchFamily="2" charset="2"/>
              <a:buChar char="v"/>
            </a:pPr>
            <a:r>
              <a:rPr lang="en-PH" sz="2200" dirty="0">
                <a:latin typeface="Tahoma" panose="020B0604030504040204" pitchFamily="34" charset="0"/>
                <a:ea typeface="Tahoma" panose="020B0604030504040204" pitchFamily="34" charset="0"/>
                <a:cs typeface="Tahoma" panose="020B0604030504040204" pitchFamily="34" charset="0"/>
              </a:rPr>
              <a:t>Useful for understanding the causes on non-infectious diseases</a:t>
            </a:r>
          </a:p>
          <a:p>
            <a:pPr>
              <a:buFont typeface="Wingdings" panose="05000000000000000000" pitchFamily="2" charset="2"/>
              <a:buChar char="v"/>
            </a:pPr>
            <a:r>
              <a:rPr lang="en-PH" sz="2200" dirty="0">
                <a:latin typeface="Tahoma" panose="020B0604030504040204" pitchFamily="34" charset="0"/>
                <a:ea typeface="Tahoma" panose="020B0604030504040204" pitchFamily="34" charset="0"/>
                <a:cs typeface="Tahoma" panose="020B0604030504040204" pitchFamily="34" charset="0"/>
              </a:rPr>
              <a:t>Complex of web </a:t>
            </a:r>
            <a:r>
              <a:rPr lang="en-PH" sz="2200" b="1" dirty="0">
                <a:solidFill>
                  <a:srgbClr val="FF0000"/>
                </a:solidFill>
                <a:latin typeface="Tahoma" panose="020B0604030504040204" pitchFamily="34" charset="0"/>
                <a:ea typeface="Tahoma" panose="020B0604030504040204" pitchFamily="34" charset="0"/>
                <a:cs typeface="Tahoma" panose="020B0604030504040204" pitchFamily="34" charset="0"/>
              </a:rPr>
              <a:t>interconnected</a:t>
            </a:r>
            <a:r>
              <a:rPr lang="en-PH" sz="2200" dirty="0">
                <a:latin typeface="Tahoma" panose="020B0604030504040204" pitchFamily="34" charset="0"/>
                <a:ea typeface="Tahoma" panose="020B0604030504040204" pitchFamily="34" charset="0"/>
                <a:cs typeface="Tahoma" panose="020B0604030504040204" pitchFamily="34" charset="0"/>
              </a:rPr>
              <a:t> </a:t>
            </a:r>
            <a:r>
              <a:rPr lang="en-PH" sz="2200" u="sng" dirty="0">
                <a:latin typeface="Tahoma" panose="020B0604030504040204" pitchFamily="34" charset="0"/>
                <a:ea typeface="Tahoma" panose="020B0604030504040204" pitchFamily="34" charset="0"/>
                <a:cs typeface="Tahoma" panose="020B0604030504040204" pitchFamily="34" charset="0"/>
              </a:rPr>
              <a:t>host</a:t>
            </a:r>
            <a:r>
              <a:rPr lang="en-PH" sz="2200" dirty="0">
                <a:latin typeface="Tahoma" panose="020B0604030504040204" pitchFamily="34" charset="0"/>
                <a:ea typeface="Tahoma" panose="020B0604030504040204" pitchFamily="34" charset="0"/>
                <a:cs typeface="Tahoma" panose="020B0604030504040204" pitchFamily="34" charset="0"/>
              </a:rPr>
              <a:t> and </a:t>
            </a:r>
            <a:r>
              <a:rPr lang="en-PH" sz="2200" u="sng" dirty="0">
                <a:latin typeface="Tahoma" panose="020B0604030504040204" pitchFamily="34" charset="0"/>
                <a:ea typeface="Tahoma" panose="020B0604030504040204" pitchFamily="34" charset="0"/>
                <a:cs typeface="Tahoma" panose="020B0604030504040204" pitchFamily="34" charset="0"/>
              </a:rPr>
              <a:t>environmental</a:t>
            </a:r>
            <a:r>
              <a:rPr lang="en-PH" sz="2200" dirty="0">
                <a:latin typeface="Tahoma" panose="020B0604030504040204" pitchFamily="34" charset="0"/>
                <a:ea typeface="Tahoma" panose="020B0604030504040204" pitchFamily="34" charset="0"/>
                <a:cs typeface="Tahoma" panose="020B0604030504040204" pitchFamily="34" charset="0"/>
              </a:rPr>
              <a:t>, </a:t>
            </a:r>
            <a:r>
              <a:rPr lang="en-PH" sz="2200" u="sng" dirty="0">
                <a:latin typeface="Tahoma" panose="020B0604030504040204" pitchFamily="34" charset="0"/>
                <a:ea typeface="Tahoma" panose="020B0604030504040204" pitchFamily="34" charset="0"/>
                <a:cs typeface="Tahoma" panose="020B0604030504040204" pitchFamily="34" charset="0"/>
              </a:rPr>
              <a:t>social </a:t>
            </a:r>
            <a:r>
              <a:rPr lang="en-PH" sz="2200" dirty="0">
                <a:latin typeface="Tahoma" panose="020B0604030504040204" pitchFamily="34" charset="0"/>
                <a:ea typeface="Tahoma" panose="020B0604030504040204" pitchFamily="34" charset="0"/>
                <a:cs typeface="Tahoma" panose="020B0604030504040204" pitchFamily="34" charset="0"/>
              </a:rPr>
              <a:t>and </a:t>
            </a:r>
            <a:r>
              <a:rPr lang="en-PH" sz="2200" u="sng" dirty="0">
                <a:latin typeface="Tahoma" panose="020B0604030504040204" pitchFamily="34" charset="0"/>
                <a:ea typeface="Tahoma" panose="020B0604030504040204" pitchFamily="34" charset="0"/>
                <a:cs typeface="Tahoma" panose="020B0604030504040204" pitchFamily="34" charset="0"/>
              </a:rPr>
              <a:t>psychological</a:t>
            </a:r>
            <a:r>
              <a:rPr lang="en-PH" sz="2200" dirty="0">
                <a:latin typeface="Tahoma" panose="020B0604030504040204" pitchFamily="34" charset="0"/>
                <a:ea typeface="Tahoma" panose="020B0604030504040204" pitchFamily="34" charset="0"/>
                <a:cs typeface="Tahoma" panose="020B0604030504040204" pitchFamily="34" charset="0"/>
              </a:rPr>
              <a:t> factors</a:t>
            </a:r>
          </a:p>
          <a:p>
            <a:pPr lvl="1">
              <a:buFont typeface="Wingdings" panose="05000000000000000000" pitchFamily="2" charset="2"/>
              <a:buChar char="v"/>
            </a:pPr>
            <a:r>
              <a:rPr lang="en-US" altLang="en-US" sz="1800" dirty="0">
                <a:latin typeface="Tahoma" panose="020B0604030504040204" pitchFamily="34" charset="0"/>
                <a:ea typeface="Tahoma" panose="020B0604030504040204" pitchFamily="34" charset="0"/>
                <a:cs typeface="Tahoma" panose="020B0604030504040204" pitchFamily="34" charset="0"/>
              </a:rPr>
              <a:t>Illustrates the interconnectedness of possible causes</a:t>
            </a:r>
          </a:p>
          <a:p>
            <a:pPr>
              <a:buFont typeface="Wingdings" panose="05000000000000000000" pitchFamily="2" charset="2"/>
              <a:buChar char="v"/>
            </a:pPr>
            <a:r>
              <a:rPr lang="en-US" altLang="en-US" sz="2200" dirty="0">
                <a:latin typeface="Tahoma" panose="020B0604030504040204" pitchFamily="34" charset="0"/>
                <a:ea typeface="Tahoma" panose="020B0604030504040204" pitchFamily="34" charset="0"/>
                <a:cs typeface="Tahoma" panose="020B0604030504040204" pitchFamily="34" charset="0"/>
              </a:rPr>
              <a:t>Causes of disease are </a:t>
            </a:r>
            <a:r>
              <a:rPr lang="en-US" altLang="en-US" sz="2200" b="1" dirty="0">
                <a:solidFill>
                  <a:srgbClr val="FF0000"/>
                </a:solidFill>
                <a:latin typeface="Tahoma" panose="020B0604030504040204" pitchFamily="34" charset="0"/>
                <a:ea typeface="Tahoma" panose="020B0604030504040204" pitchFamily="34" charset="0"/>
                <a:cs typeface="Tahoma" panose="020B0604030504040204" pitchFamily="34" charset="0"/>
              </a:rPr>
              <a:t>interacting</a:t>
            </a:r>
            <a:endParaRPr lang="en-PH" sz="2200" b="1"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200" dirty="0">
                <a:latin typeface="Tahoma" panose="020B0604030504040204" pitchFamily="34" charset="0"/>
                <a:ea typeface="Tahoma" panose="020B0604030504040204" pitchFamily="34" charset="0"/>
                <a:cs typeface="Tahoma" panose="020B0604030504040204" pitchFamily="34" charset="0"/>
              </a:rPr>
              <a:t>Multiple causes and pathways of disease</a:t>
            </a:r>
          </a:p>
          <a:p>
            <a:pPr>
              <a:buFont typeface="Wingdings" panose="05000000000000000000" pitchFamily="2" charset="2"/>
              <a:buChar char="v"/>
            </a:pPr>
            <a:r>
              <a:rPr lang="en-US" alt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Chain of causation </a:t>
            </a:r>
          </a:p>
          <a:p>
            <a:pPr>
              <a:buFont typeface="Wingdings" panose="05000000000000000000" pitchFamily="2" charset="2"/>
              <a:buChar char="v"/>
            </a:pPr>
            <a:endParaRPr lang="en-PH" sz="22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endParaRPr lang="en-PH"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4028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152400"/>
            <a:ext cx="5791200" cy="584775"/>
          </a:xfrm>
          <a:prstGeom prst="rect">
            <a:avLst/>
          </a:prstGeom>
          <a:noFill/>
        </p:spPr>
        <p:txBody>
          <a:bodyPr wrap="square" rtlCol="0">
            <a:spAutoFit/>
          </a:bodyPr>
          <a:lstStyle/>
          <a:p>
            <a:pPr algn="ctr"/>
            <a:r>
              <a:rPr lang="en-PH" sz="3200" b="1" dirty="0">
                <a:latin typeface="Tahoma" panose="020B0604030504040204" pitchFamily="34" charset="0"/>
                <a:ea typeface="Tahoma" panose="020B0604030504040204" pitchFamily="34" charset="0"/>
                <a:cs typeface="Tahoma" panose="020B0604030504040204" pitchFamily="34" charset="0"/>
              </a:rPr>
              <a:t>Web causation</a:t>
            </a:r>
          </a:p>
        </p:txBody>
      </p:sp>
      <p:sp>
        <p:nvSpPr>
          <p:cNvPr id="3" name="TextBox 2"/>
          <p:cNvSpPr txBox="1"/>
          <p:nvPr/>
        </p:nvSpPr>
        <p:spPr>
          <a:xfrm>
            <a:off x="0" y="1110734"/>
            <a:ext cx="8839200" cy="338554"/>
          </a:xfrm>
          <a:prstGeom prst="rect">
            <a:avLst/>
          </a:prstGeom>
          <a:noFill/>
        </p:spPr>
        <p:txBody>
          <a:bodyPr wrap="square" rtlCol="0">
            <a:spAutoFit/>
          </a:bodyPr>
          <a:lstStyle/>
          <a:p>
            <a:r>
              <a:rPr lang="en-PH" sz="1600" b="1" dirty="0">
                <a:latin typeface="Tahoma" panose="020B0604030504040204" pitchFamily="34" charset="0"/>
                <a:ea typeface="Tahoma" panose="020B0604030504040204" pitchFamily="34" charset="0"/>
                <a:cs typeface="Tahoma" panose="020B0604030504040204" pitchFamily="34" charset="0"/>
              </a:rPr>
              <a:t>A web of causation for obesity in the context of socio-ecologic perspective</a:t>
            </a: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0" y="1449288"/>
            <a:ext cx="8968509" cy="4951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2431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99281" y="152399"/>
            <a:ext cx="7772400" cy="677815"/>
          </a:xfrm>
          <a:ln>
            <a:headEnd/>
            <a:tailEnd/>
          </a:ln>
        </p:spPr>
        <p:style>
          <a:lnRef idx="2">
            <a:schemeClr val="dk1"/>
          </a:lnRef>
          <a:fillRef idx="1">
            <a:schemeClr val="lt1"/>
          </a:fillRef>
          <a:effectRef idx="0">
            <a:schemeClr val="dk1"/>
          </a:effectRef>
          <a:fontRef idx="minor">
            <a:schemeClr val="dk1"/>
          </a:fontRef>
        </p:style>
        <p:txBody>
          <a:bodyPr/>
          <a:lstStyle/>
          <a:p>
            <a:pPr eaLnBrk="1" hangingPunct="1"/>
            <a:r>
              <a:rPr lang="en-US" altLang="en-US" b="1" dirty="0"/>
              <a:t>Web of Causation</a:t>
            </a:r>
            <a:endParaRPr lang="en-US" altLang="en-US" dirty="0"/>
          </a:p>
        </p:txBody>
      </p:sp>
      <p:sp>
        <p:nvSpPr>
          <p:cNvPr id="23556" name="AutoShape 4"/>
          <p:cNvSpPr>
            <a:spLocks noChangeAspect="1" noChangeArrowheads="1" noTextEdit="1"/>
          </p:cNvSpPr>
          <p:nvPr/>
        </p:nvSpPr>
        <p:spPr bwMode="auto">
          <a:xfrm>
            <a:off x="1156855" y="1151687"/>
            <a:ext cx="7467600" cy="5164331"/>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endParaRPr lang="en-PH"/>
          </a:p>
        </p:txBody>
      </p:sp>
      <p:grpSp>
        <p:nvGrpSpPr>
          <p:cNvPr id="2" name="Group 5"/>
          <p:cNvGrpSpPr>
            <a:grpSpLocks/>
          </p:cNvGrpSpPr>
          <p:nvPr/>
        </p:nvGrpSpPr>
        <p:grpSpPr bwMode="auto">
          <a:xfrm>
            <a:off x="1385455" y="1265290"/>
            <a:ext cx="6433654" cy="5138738"/>
            <a:chOff x="1193" y="732"/>
            <a:chExt cx="3715" cy="3237"/>
          </a:xfrm>
          <a:solidFill>
            <a:schemeClr val="bg1"/>
          </a:solidFill>
        </p:grpSpPr>
        <p:sp>
          <p:nvSpPr>
            <p:cNvPr id="34831" name="Freeform 6"/>
            <p:cNvSpPr>
              <a:spLocks/>
            </p:cNvSpPr>
            <p:nvPr/>
          </p:nvSpPr>
          <p:spPr bwMode="auto">
            <a:xfrm>
              <a:off x="1193" y="732"/>
              <a:ext cx="3635" cy="3201"/>
            </a:xfrm>
            <a:custGeom>
              <a:avLst/>
              <a:gdLst>
                <a:gd name="T0" fmla="*/ 1868 w 3635"/>
                <a:gd name="T1" fmla="*/ 1621 h 3201"/>
                <a:gd name="T2" fmla="*/ 249 w 3635"/>
                <a:gd name="T3" fmla="*/ 232 h 3201"/>
                <a:gd name="T4" fmla="*/ 109 w 3635"/>
                <a:gd name="T5" fmla="*/ 308 h 3201"/>
                <a:gd name="T6" fmla="*/ 1728 w 3635"/>
                <a:gd name="T7" fmla="*/ 1636 h 3201"/>
                <a:gd name="T8" fmla="*/ 282 w 3635"/>
                <a:gd name="T9" fmla="*/ 1320 h 3201"/>
                <a:gd name="T10" fmla="*/ 258 w 3635"/>
                <a:gd name="T11" fmla="*/ 1418 h 3201"/>
                <a:gd name="T12" fmla="*/ 1728 w 3635"/>
                <a:gd name="T13" fmla="*/ 1734 h 3201"/>
                <a:gd name="T14" fmla="*/ 0 w 3635"/>
                <a:gd name="T15" fmla="*/ 2135 h 3201"/>
                <a:gd name="T16" fmla="*/ 51 w 3635"/>
                <a:gd name="T17" fmla="*/ 2247 h 3201"/>
                <a:gd name="T18" fmla="*/ 1793 w 3635"/>
                <a:gd name="T19" fmla="*/ 1805 h 3201"/>
                <a:gd name="T20" fmla="*/ 505 w 3635"/>
                <a:gd name="T21" fmla="*/ 3096 h 3201"/>
                <a:gd name="T22" fmla="*/ 605 w 3635"/>
                <a:gd name="T23" fmla="*/ 3180 h 3201"/>
                <a:gd name="T24" fmla="*/ 1893 w 3635"/>
                <a:gd name="T25" fmla="*/ 1846 h 3201"/>
                <a:gd name="T26" fmla="*/ 1793 w 3635"/>
                <a:gd name="T27" fmla="*/ 3160 h 3201"/>
                <a:gd name="T28" fmla="*/ 1940 w 3635"/>
                <a:gd name="T29" fmla="*/ 3160 h 3201"/>
                <a:gd name="T30" fmla="*/ 2008 w 3635"/>
                <a:gd name="T31" fmla="*/ 1812 h 3201"/>
                <a:gd name="T32" fmla="*/ 2941 w 3635"/>
                <a:gd name="T33" fmla="*/ 3201 h 3201"/>
                <a:gd name="T34" fmla="*/ 3081 w 3635"/>
                <a:gd name="T35" fmla="*/ 3146 h 3201"/>
                <a:gd name="T36" fmla="*/ 2073 w 3635"/>
                <a:gd name="T37" fmla="*/ 1755 h 3201"/>
                <a:gd name="T38" fmla="*/ 3603 w 3635"/>
                <a:gd name="T39" fmla="*/ 2176 h 3201"/>
                <a:gd name="T40" fmla="*/ 3617 w 3635"/>
                <a:gd name="T41" fmla="*/ 2064 h 3201"/>
                <a:gd name="T42" fmla="*/ 2082 w 3635"/>
                <a:gd name="T43" fmla="*/ 1684 h 3201"/>
                <a:gd name="T44" fmla="*/ 3635 w 3635"/>
                <a:gd name="T45" fmla="*/ 1045 h 3201"/>
                <a:gd name="T46" fmla="*/ 3593 w 3635"/>
                <a:gd name="T47" fmla="*/ 947 h 3201"/>
                <a:gd name="T48" fmla="*/ 2057 w 3635"/>
                <a:gd name="T49" fmla="*/ 1621 h 3201"/>
                <a:gd name="T50" fmla="*/ 2997 w 3635"/>
                <a:gd name="T51" fmla="*/ 63 h 3201"/>
                <a:gd name="T52" fmla="*/ 2859 w 3635"/>
                <a:gd name="T53" fmla="*/ 0 h 3201"/>
                <a:gd name="T54" fmla="*/ 1968 w 3635"/>
                <a:gd name="T55" fmla="*/ 1601 h 3201"/>
                <a:gd name="T56" fmla="*/ 1578 w 3635"/>
                <a:gd name="T57" fmla="*/ 147 h 3201"/>
                <a:gd name="T58" fmla="*/ 1446 w 3635"/>
                <a:gd name="T59" fmla="*/ 167 h 3201"/>
                <a:gd name="T60" fmla="*/ 1868 w 3635"/>
                <a:gd name="T61" fmla="*/ 1621 h 3201"/>
                <a:gd name="T62" fmla="*/ 1868 w 3635"/>
                <a:gd name="T63" fmla="*/ 1621 h 32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35"/>
                <a:gd name="T97" fmla="*/ 0 h 3201"/>
                <a:gd name="T98" fmla="*/ 3635 w 3635"/>
                <a:gd name="T99" fmla="*/ 3201 h 32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35" h="3201">
                  <a:moveTo>
                    <a:pt x="1868" y="1621"/>
                  </a:moveTo>
                  <a:lnTo>
                    <a:pt x="249" y="232"/>
                  </a:lnTo>
                  <a:lnTo>
                    <a:pt x="109" y="308"/>
                  </a:lnTo>
                  <a:lnTo>
                    <a:pt x="1728" y="1636"/>
                  </a:lnTo>
                  <a:lnTo>
                    <a:pt x="282" y="1320"/>
                  </a:lnTo>
                  <a:lnTo>
                    <a:pt x="258" y="1418"/>
                  </a:lnTo>
                  <a:lnTo>
                    <a:pt x="1728" y="1734"/>
                  </a:lnTo>
                  <a:lnTo>
                    <a:pt x="0" y="2135"/>
                  </a:lnTo>
                  <a:lnTo>
                    <a:pt x="51" y="2247"/>
                  </a:lnTo>
                  <a:lnTo>
                    <a:pt x="1793" y="1805"/>
                  </a:lnTo>
                  <a:lnTo>
                    <a:pt x="505" y="3096"/>
                  </a:lnTo>
                  <a:lnTo>
                    <a:pt x="605" y="3180"/>
                  </a:lnTo>
                  <a:lnTo>
                    <a:pt x="1893" y="1846"/>
                  </a:lnTo>
                  <a:lnTo>
                    <a:pt x="1793" y="3160"/>
                  </a:lnTo>
                  <a:lnTo>
                    <a:pt x="1940" y="3160"/>
                  </a:lnTo>
                  <a:lnTo>
                    <a:pt x="2008" y="1812"/>
                  </a:lnTo>
                  <a:lnTo>
                    <a:pt x="2941" y="3201"/>
                  </a:lnTo>
                  <a:lnTo>
                    <a:pt x="3081" y="3146"/>
                  </a:lnTo>
                  <a:lnTo>
                    <a:pt x="2073" y="1755"/>
                  </a:lnTo>
                  <a:lnTo>
                    <a:pt x="3603" y="2176"/>
                  </a:lnTo>
                  <a:lnTo>
                    <a:pt x="3617" y="2064"/>
                  </a:lnTo>
                  <a:lnTo>
                    <a:pt x="2082" y="1684"/>
                  </a:lnTo>
                  <a:lnTo>
                    <a:pt x="3635" y="1045"/>
                  </a:lnTo>
                  <a:lnTo>
                    <a:pt x="3593" y="947"/>
                  </a:lnTo>
                  <a:lnTo>
                    <a:pt x="2057" y="1621"/>
                  </a:lnTo>
                  <a:lnTo>
                    <a:pt x="2997" y="63"/>
                  </a:lnTo>
                  <a:lnTo>
                    <a:pt x="2859" y="0"/>
                  </a:lnTo>
                  <a:lnTo>
                    <a:pt x="1968" y="1601"/>
                  </a:lnTo>
                  <a:lnTo>
                    <a:pt x="1578" y="147"/>
                  </a:lnTo>
                  <a:lnTo>
                    <a:pt x="1446" y="167"/>
                  </a:lnTo>
                  <a:lnTo>
                    <a:pt x="1868" y="1621"/>
                  </a:lnTo>
                  <a:close/>
                </a:path>
              </a:pathLst>
            </a:custGeom>
            <a:ln>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en-US"/>
            </a:p>
          </p:txBody>
        </p:sp>
        <p:sp>
          <p:nvSpPr>
            <p:cNvPr id="34832" name="Freeform 7"/>
            <p:cNvSpPr>
              <a:spLocks/>
            </p:cNvSpPr>
            <p:nvPr/>
          </p:nvSpPr>
          <p:spPr bwMode="auto">
            <a:xfrm>
              <a:off x="1409" y="836"/>
              <a:ext cx="2725" cy="3133"/>
            </a:xfrm>
            <a:custGeom>
              <a:avLst/>
              <a:gdLst>
                <a:gd name="T0" fmla="*/ 1239 w 2725"/>
                <a:gd name="T1" fmla="*/ 0 h 3133"/>
                <a:gd name="T2" fmla="*/ 768 w 2725"/>
                <a:gd name="T3" fmla="*/ 162 h 3133"/>
                <a:gd name="T4" fmla="*/ 49 w 2725"/>
                <a:gd name="T5" fmla="*/ 289 h 3133"/>
                <a:gd name="T6" fmla="*/ 84 w 2725"/>
                <a:gd name="T7" fmla="*/ 641 h 3133"/>
                <a:gd name="T8" fmla="*/ 84 w 2725"/>
                <a:gd name="T9" fmla="*/ 1004 h 3133"/>
                <a:gd name="T10" fmla="*/ 0 w 2725"/>
                <a:gd name="T11" fmla="*/ 1328 h 3133"/>
                <a:gd name="T12" fmla="*/ 131 w 2725"/>
                <a:gd name="T13" fmla="*/ 1630 h 3133"/>
                <a:gd name="T14" fmla="*/ 131 w 2725"/>
                <a:gd name="T15" fmla="*/ 1792 h 3133"/>
                <a:gd name="T16" fmla="*/ 24 w 2725"/>
                <a:gd name="T17" fmla="*/ 2038 h 3133"/>
                <a:gd name="T18" fmla="*/ 206 w 2725"/>
                <a:gd name="T19" fmla="*/ 2289 h 3133"/>
                <a:gd name="T20" fmla="*/ 273 w 2725"/>
                <a:gd name="T21" fmla="*/ 2557 h 3133"/>
                <a:gd name="T22" fmla="*/ 280 w 2725"/>
                <a:gd name="T23" fmla="*/ 3111 h 3133"/>
                <a:gd name="T24" fmla="*/ 859 w 2725"/>
                <a:gd name="T25" fmla="*/ 3063 h 3133"/>
                <a:gd name="T26" fmla="*/ 1297 w 2725"/>
                <a:gd name="T27" fmla="*/ 3056 h 3133"/>
                <a:gd name="T28" fmla="*/ 1652 w 2725"/>
                <a:gd name="T29" fmla="*/ 3133 h 3133"/>
                <a:gd name="T30" fmla="*/ 1932 w 2725"/>
                <a:gd name="T31" fmla="*/ 2985 h 3133"/>
                <a:gd name="T32" fmla="*/ 2725 w 2725"/>
                <a:gd name="T33" fmla="*/ 2887 h 3133"/>
                <a:gd name="T34" fmla="*/ 2659 w 2725"/>
                <a:gd name="T35" fmla="*/ 2832 h 3133"/>
                <a:gd name="T36" fmla="*/ 2286 w 2725"/>
                <a:gd name="T37" fmla="*/ 2832 h 3133"/>
                <a:gd name="T38" fmla="*/ 1659 w 2725"/>
                <a:gd name="T39" fmla="*/ 3006 h 3133"/>
                <a:gd name="T40" fmla="*/ 1246 w 2725"/>
                <a:gd name="T41" fmla="*/ 2935 h 3133"/>
                <a:gd name="T42" fmla="*/ 775 w 2725"/>
                <a:gd name="T43" fmla="*/ 2935 h 3133"/>
                <a:gd name="T44" fmla="*/ 389 w 2725"/>
                <a:gd name="T45" fmla="*/ 2978 h 3133"/>
                <a:gd name="T46" fmla="*/ 389 w 2725"/>
                <a:gd name="T47" fmla="*/ 2571 h 3133"/>
                <a:gd name="T48" fmla="*/ 297 w 2725"/>
                <a:gd name="T49" fmla="*/ 2241 h 3133"/>
                <a:gd name="T50" fmla="*/ 149 w 2725"/>
                <a:gd name="T51" fmla="*/ 2002 h 3133"/>
                <a:gd name="T52" fmla="*/ 231 w 2725"/>
                <a:gd name="T53" fmla="*/ 1742 h 3133"/>
                <a:gd name="T54" fmla="*/ 224 w 2725"/>
                <a:gd name="T55" fmla="*/ 1511 h 3133"/>
                <a:gd name="T56" fmla="*/ 117 w 2725"/>
                <a:gd name="T57" fmla="*/ 1271 h 3133"/>
                <a:gd name="T58" fmla="*/ 198 w 2725"/>
                <a:gd name="T59" fmla="*/ 1019 h 3133"/>
                <a:gd name="T60" fmla="*/ 189 w 2725"/>
                <a:gd name="T61" fmla="*/ 661 h 3133"/>
                <a:gd name="T62" fmla="*/ 164 w 2725"/>
                <a:gd name="T63" fmla="*/ 374 h 3133"/>
                <a:gd name="T64" fmla="*/ 602 w 2725"/>
                <a:gd name="T65" fmla="*/ 295 h 3133"/>
                <a:gd name="T66" fmla="*/ 1024 w 2725"/>
                <a:gd name="T67" fmla="*/ 162 h 3133"/>
                <a:gd name="T68" fmla="*/ 1353 w 2725"/>
                <a:gd name="T69" fmla="*/ 57 h 3133"/>
                <a:gd name="T70" fmla="*/ 1239 w 2725"/>
                <a:gd name="T71" fmla="*/ 0 h 3133"/>
                <a:gd name="T72" fmla="*/ 1239 w 2725"/>
                <a:gd name="T73" fmla="*/ 0 h 31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25"/>
                <a:gd name="T112" fmla="*/ 0 h 3133"/>
                <a:gd name="T113" fmla="*/ 2725 w 2725"/>
                <a:gd name="T114" fmla="*/ 3133 h 31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25" h="3133">
                  <a:moveTo>
                    <a:pt x="1239" y="0"/>
                  </a:moveTo>
                  <a:lnTo>
                    <a:pt x="768" y="162"/>
                  </a:lnTo>
                  <a:lnTo>
                    <a:pt x="49" y="289"/>
                  </a:lnTo>
                  <a:lnTo>
                    <a:pt x="84" y="641"/>
                  </a:lnTo>
                  <a:lnTo>
                    <a:pt x="84" y="1004"/>
                  </a:lnTo>
                  <a:lnTo>
                    <a:pt x="0" y="1328"/>
                  </a:lnTo>
                  <a:lnTo>
                    <a:pt x="131" y="1630"/>
                  </a:lnTo>
                  <a:lnTo>
                    <a:pt x="131" y="1792"/>
                  </a:lnTo>
                  <a:lnTo>
                    <a:pt x="24" y="2038"/>
                  </a:lnTo>
                  <a:lnTo>
                    <a:pt x="206" y="2289"/>
                  </a:lnTo>
                  <a:lnTo>
                    <a:pt x="273" y="2557"/>
                  </a:lnTo>
                  <a:lnTo>
                    <a:pt x="280" y="3111"/>
                  </a:lnTo>
                  <a:lnTo>
                    <a:pt x="859" y="3063"/>
                  </a:lnTo>
                  <a:lnTo>
                    <a:pt x="1297" y="3056"/>
                  </a:lnTo>
                  <a:lnTo>
                    <a:pt x="1652" y="3133"/>
                  </a:lnTo>
                  <a:lnTo>
                    <a:pt x="1932" y="2985"/>
                  </a:lnTo>
                  <a:lnTo>
                    <a:pt x="2725" y="2887"/>
                  </a:lnTo>
                  <a:lnTo>
                    <a:pt x="2659" y="2832"/>
                  </a:lnTo>
                  <a:lnTo>
                    <a:pt x="2286" y="2832"/>
                  </a:lnTo>
                  <a:lnTo>
                    <a:pt x="1659" y="3006"/>
                  </a:lnTo>
                  <a:lnTo>
                    <a:pt x="1246" y="2935"/>
                  </a:lnTo>
                  <a:lnTo>
                    <a:pt x="775" y="2935"/>
                  </a:lnTo>
                  <a:lnTo>
                    <a:pt x="389" y="2978"/>
                  </a:lnTo>
                  <a:lnTo>
                    <a:pt x="389" y="2571"/>
                  </a:lnTo>
                  <a:lnTo>
                    <a:pt x="297" y="2241"/>
                  </a:lnTo>
                  <a:lnTo>
                    <a:pt x="149" y="2002"/>
                  </a:lnTo>
                  <a:lnTo>
                    <a:pt x="231" y="1742"/>
                  </a:lnTo>
                  <a:lnTo>
                    <a:pt x="224" y="1511"/>
                  </a:lnTo>
                  <a:lnTo>
                    <a:pt x="117" y="1271"/>
                  </a:lnTo>
                  <a:lnTo>
                    <a:pt x="198" y="1019"/>
                  </a:lnTo>
                  <a:lnTo>
                    <a:pt x="189" y="661"/>
                  </a:lnTo>
                  <a:lnTo>
                    <a:pt x="164" y="374"/>
                  </a:lnTo>
                  <a:lnTo>
                    <a:pt x="602" y="295"/>
                  </a:lnTo>
                  <a:lnTo>
                    <a:pt x="1024" y="162"/>
                  </a:lnTo>
                  <a:lnTo>
                    <a:pt x="1353" y="57"/>
                  </a:lnTo>
                  <a:lnTo>
                    <a:pt x="1239" y="0"/>
                  </a:lnTo>
                  <a:close/>
                </a:path>
              </a:pathLst>
            </a:custGeom>
            <a:ln>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en-US"/>
            </a:p>
          </p:txBody>
        </p:sp>
        <p:sp>
          <p:nvSpPr>
            <p:cNvPr id="34833" name="Freeform 8"/>
            <p:cNvSpPr>
              <a:spLocks/>
            </p:cNvSpPr>
            <p:nvPr/>
          </p:nvSpPr>
          <p:spPr bwMode="auto">
            <a:xfrm>
              <a:off x="2664" y="843"/>
              <a:ext cx="2244" cy="2888"/>
            </a:xfrm>
            <a:custGeom>
              <a:avLst/>
              <a:gdLst>
                <a:gd name="T0" fmla="*/ 0 w 2244"/>
                <a:gd name="T1" fmla="*/ 0 h 2888"/>
                <a:gd name="T2" fmla="*/ 478 w 2244"/>
                <a:gd name="T3" fmla="*/ 92 h 2888"/>
                <a:gd name="T4" fmla="*/ 842 w 2244"/>
                <a:gd name="T5" fmla="*/ 121 h 2888"/>
                <a:gd name="T6" fmla="*/ 1379 w 2244"/>
                <a:gd name="T7" fmla="*/ 42 h 2888"/>
                <a:gd name="T8" fmla="*/ 1717 w 2244"/>
                <a:gd name="T9" fmla="*/ 450 h 2888"/>
                <a:gd name="T10" fmla="*/ 2244 w 2244"/>
                <a:gd name="T11" fmla="*/ 878 h 2888"/>
                <a:gd name="T12" fmla="*/ 2064 w 2244"/>
                <a:gd name="T13" fmla="*/ 1181 h 2888"/>
                <a:gd name="T14" fmla="*/ 2039 w 2244"/>
                <a:gd name="T15" fmla="*/ 1603 h 2888"/>
                <a:gd name="T16" fmla="*/ 2179 w 2244"/>
                <a:gd name="T17" fmla="*/ 2037 h 2888"/>
                <a:gd name="T18" fmla="*/ 1932 w 2244"/>
                <a:gd name="T19" fmla="*/ 2241 h 2888"/>
                <a:gd name="T20" fmla="*/ 1675 w 2244"/>
                <a:gd name="T21" fmla="*/ 2508 h 2888"/>
                <a:gd name="T22" fmla="*/ 1470 w 2244"/>
                <a:gd name="T23" fmla="*/ 2888 h 2888"/>
                <a:gd name="T24" fmla="*/ 1337 w 2244"/>
                <a:gd name="T25" fmla="*/ 2817 h 2888"/>
                <a:gd name="T26" fmla="*/ 1568 w 2244"/>
                <a:gd name="T27" fmla="*/ 2459 h 2888"/>
                <a:gd name="T28" fmla="*/ 2055 w 2244"/>
                <a:gd name="T29" fmla="*/ 2009 h 2888"/>
                <a:gd name="T30" fmla="*/ 1957 w 2244"/>
                <a:gd name="T31" fmla="*/ 1686 h 2888"/>
                <a:gd name="T32" fmla="*/ 1948 w 2244"/>
                <a:gd name="T33" fmla="*/ 1300 h 2888"/>
                <a:gd name="T34" fmla="*/ 2064 w 2244"/>
                <a:gd name="T35" fmla="*/ 900 h 2888"/>
                <a:gd name="T36" fmla="*/ 1726 w 2244"/>
                <a:gd name="T37" fmla="*/ 591 h 2888"/>
                <a:gd name="T38" fmla="*/ 1320 w 2244"/>
                <a:gd name="T39" fmla="*/ 133 h 2888"/>
                <a:gd name="T40" fmla="*/ 908 w 2244"/>
                <a:gd name="T41" fmla="*/ 204 h 2888"/>
                <a:gd name="T42" fmla="*/ 446 w 2244"/>
                <a:gd name="T43" fmla="*/ 184 h 2888"/>
                <a:gd name="T44" fmla="*/ 7 w 2244"/>
                <a:gd name="T45" fmla="*/ 78 h 2888"/>
                <a:gd name="T46" fmla="*/ 0 w 2244"/>
                <a:gd name="T47" fmla="*/ 0 h 2888"/>
                <a:gd name="T48" fmla="*/ 0 w 2244"/>
                <a:gd name="T49" fmla="*/ 0 h 28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44"/>
                <a:gd name="T76" fmla="*/ 0 h 2888"/>
                <a:gd name="T77" fmla="*/ 2244 w 2244"/>
                <a:gd name="T78" fmla="*/ 2888 h 28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44" h="2888">
                  <a:moveTo>
                    <a:pt x="0" y="0"/>
                  </a:moveTo>
                  <a:lnTo>
                    <a:pt x="478" y="92"/>
                  </a:lnTo>
                  <a:lnTo>
                    <a:pt x="842" y="121"/>
                  </a:lnTo>
                  <a:lnTo>
                    <a:pt x="1379" y="42"/>
                  </a:lnTo>
                  <a:lnTo>
                    <a:pt x="1717" y="450"/>
                  </a:lnTo>
                  <a:lnTo>
                    <a:pt x="2244" y="878"/>
                  </a:lnTo>
                  <a:lnTo>
                    <a:pt x="2064" y="1181"/>
                  </a:lnTo>
                  <a:lnTo>
                    <a:pt x="2039" y="1603"/>
                  </a:lnTo>
                  <a:lnTo>
                    <a:pt x="2179" y="2037"/>
                  </a:lnTo>
                  <a:lnTo>
                    <a:pt x="1932" y="2241"/>
                  </a:lnTo>
                  <a:lnTo>
                    <a:pt x="1675" y="2508"/>
                  </a:lnTo>
                  <a:lnTo>
                    <a:pt x="1470" y="2888"/>
                  </a:lnTo>
                  <a:lnTo>
                    <a:pt x="1337" y="2817"/>
                  </a:lnTo>
                  <a:lnTo>
                    <a:pt x="1568" y="2459"/>
                  </a:lnTo>
                  <a:lnTo>
                    <a:pt x="2055" y="2009"/>
                  </a:lnTo>
                  <a:lnTo>
                    <a:pt x="1957" y="1686"/>
                  </a:lnTo>
                  <a:lnTo>
                    <a:pt x="1948" y="1300"/>
                  </a:lnTo>
                  <a:lnTo>
                    <a:pt x="2064" y="900"/>
                  </a:lnTo>
                  <a:lnTo>
                    <a:pt x="1726" y="591"/>
                  </a:lnTo>
                  <a:lnTo>
                    <a:pt x="1320" y="133"/>
                  </a:lnTo>
                  <a:lnTo>
                    <a:pt x="908" y="204"/>
                  </a:lnTo>
                  <a:lnTo>
                    <a:pt x="446" y="184"/>
                  </a:lnTo>
                  <a:lnTo>
                    <a:pt x="7" y="78"/>
                  </a:lnTo>
                  <a:lnTo>
                    <a:pt x="0" y="0"/>
                  </a:lnTo>
                  <a:close/>
                </a:path>
              </a:pathLst>
            </a:custGeom>
            <a:ln>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en-US"/>
            </a:p>
          </p:txBody>
        </p:sp>
        <p:sp>
          <p:nvSpPr>
            <p:cNvPr id="34834" name="Freeform 9"/>
            <p:cNvSpPr>
              <a:spLocks/>
            </p:cNvSpPr>
            <p:nvPr/>
          </p:nvSpPr>
          <p:spPr bwMode="auto">
            <a:xfrm>
              <a:off x="1789" y="1265"/>
              <a:ext cx="1304" cy="2318"/>
            </a:xfrm>
            <a:custGeom>
              <a:avLst/>
              <a:gdLst>
                <a:gd name="T0" fmla="*/ 966 w 1304"/>
                <a:gd name="T1" fmla="*/ 0 h 2318"/>
                <a:gd name="T2" fmla="*/ 693 w 1304"/>
                <a:gd name="T3" fmla="*/ 133 h 2318"/>
                <a:gd name="T4" fmla="*/ 255 w 1304"/>
                <a:gd name="T5" fmla="*/ 240 h 2318"/>
                <a:gd name="T6" fmla="*/ 182 w 1304"/>
                <a:gd name="T7" fmla="*/ 541 h 2318"/>
                <a:gd name="T8" fmla="*/ 0 w 1304"/>
                <a:gd name="T9" fmla="*/ 864 h 2318"/>
                <a:gd name="T10" fmla="*/ 173 w 1304"/>
                <a:gd name="T11" fmla="*/ 1151 h 2318"/>
                <a:gd name="T12" fmla="*/ 173 w 1304"/>
                <a:gd name="T13" fmla="*/ 1292 h 2318"/>
                <a:gd name="T14" fmla="*/ 24 w 1304"/>
                <a:gd name="T15" fmla="*/ 1517 h 2318"/>
                <a:gd name="T16" fmla="*/ 255 w 1304"/>
                <a:gd name="T17" fmla="*/ 1785 h 2318"/>
                <a:gd name="T18" fmla="*/ 355 w 1304"/>
                <a:gd name="T19" fmla="*/ 2155 h 2318"/>
                <a:gd name="T20" fmla="*/ 761 w 1304"/>
                <a:gd name="T21" fmla="*/ 2149 h 2318"/>
                <a:gd name="T22" fmla="*/ 999 w 1304"/>
                <a:gd name="T23" fmla="*/ 2171 h 2318"/>
                <a:gd name="T24" fmla="*/ 1297 w 1304"/>
                <a:gd name="T25" fmla="*/ 2318 h 2318"/>
                <a:gd name="T26" fmla="*/ 1304 w 1304"/>
                <a:gd name="T27" fmla="*/ 2213 h 2318"/>
                <a:gd name="T28" fmla="*/ 1024 w 1304"/>
                <a:gd name="T29" fmla="*/ 2086 h 2318"/>
                <a:gd name="T30" fmla="*/ 693 w 1304"/>
                <a:gd name="T31" fmla="*/ 2044 h 2318"/>
                <a:gd name="T32" fmla="*/ 470 w 1304"/>
                <a:gd name="T33" fmla="*/ 2057 h 2318"/>
                <a:gd name="T34" fmla="*/ 348 w 1304"/>
                <a:gd name="T35" fmla="*/ 1769 h 2318"/>
                <a:gd name="T36" fmla="*/ 131 w 1304"/>
                <a:gd name="T37" fmla="*/ 1488 h 2318"/>
                <a:gd name="T38" fmla="*/ 280 w 1304"/>
                <a:gd name="T39" fmla="*/ 1284 h 2318"/>
                <a:gd name="T40" fmla="*/ 140 w 1304"/>
                <a:gd name="T41" fmla="*/ 927 h 2318"/>
                <a:gd name="T42" fmla="*/ 239 w 1304"/>
                <a:gd name="T43" fmla="*/ 688 h 2318"/>
                <a:gd name="T44" fmla="*/ 313 w 1304"/>
                <a:gd name="T45" fmla="*/ 351 h 2318"/>
                <a:gd name="T46" fmla="*/ 611 w 1304"/>
                <a:gd name="T47" fmla="*/ 274 h 2318"/>
                <a:gd name="T48" fmla="*/ 1039 w 1304"/>
                <a:gd name="T49" fmla="*/ 42 h 2318"/>
                <a:gd name="T50" fmla="*/ 966 w 1304"/>
                <a:gd name="T51" fmla="*/ 0 h 2318"/>
                <a:gd name="T52" fmla="*/ 966 w 1304"/>
                <a:gd name="T53" fmla="*/ 0 h 23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04"/>
                <a:gd name="T82" fmla="*/ 0 h 2318"/>
                <a:gd name="T83" fmla="*/ 1304 w 1304"/>
                <a:gd name="T84" fmla="*/ 2318 h 231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04" h="2318">
                  <a:moveTo>
                    <a:pt x="966" y="0"/>
                  </a:moveTo>
                  <a:lnTo>
                    <a:pt x="693" y="133"/>
                  </a:lnTo>
                  <a:lnTo>
                    <a:pt x="255" y="240"/>
                  </a:lnTo>
                  <a:lnTo>
                    <a:pt x="182" y="541"/>
                  </a:lnTo>
                  <a:lnTo>
                    <a:pt x="0" y="864"/>
                  </a:lnTo>
                  <a:lnTo>
                    <a:pt x="173" y="1151"/>
                  </a:lnTo>
                  <a:lnTo>
                    <a:pt x="173" y="1292"/>
                  </a:lnTo>
                  <a:lnTo>
                    <a:pt x="24" y="1517"/>
                  </a:lnTo>
                  <a:lnTo>
                    <a:pt x="255" y="1785"/>
                  </a:lnTo>
                  <a:lnTo>
                    <a:pt x="355" y="2155"/>
                  </a:lnTo>
                  <a:lnTo>
                    <a:pt x="761" y="2149"/>
                  </a:lnTo>
                  <a:lnTo>
                    <a:pt x="999" y="2171"/>
                  </a:lnTo>
                  <a:lnTo>
                    <a:pt x="1297" y="2318"/>
                  </a:lnTo>
                  <a:lnTo>
                    <a:pt x="1304" y="2213"/>
                  </a:lnTo>
                  <a:lnTo>
                    <a:pt x="1024" y="2086"/>
                  </a:lnTo>
                  <a:lnTo>
                    <a:pt x="693" y="2044"/>
                  </a:lnTo>
                  <a:lnTo>
                    <a:pt x="470" y="2057"/>
                  </a:lnTo>
                  <a:lnTo>
                    <a:pt x="348" y="1769"/>
                  </a:lnTo>
                  <a:lnTo>
                    <a:pt x="131" y="1488"/>
                  </a:lnTo>
                  <a:lnTo>
                    <a:pt x="280" y="1284"/>
                  </a:lnTo>
                  <a:lnTo>
                    <a:pt x="140" y="927"/>
                  </a:lnTo>
                  <a:lnTo>
                    <a:pt x="239" y="688"/>
                  </a:lnTo>
                  <a:lnTo>
                    <a:pt x="313" y="351"/>
                  </a:lnTo>
                  <a:lnTo>
                    <a:pt x="611" y="274"/>
                  </a:lnTo>
                  <a:lnTo>
                    <a:pt x="1039" y="42"/>
                  </a:lnTo>
                  <a:lnTo>
                    <a:pt x="966" y="0"/>
                  </a:lnTo>
                  <a:close/>
                </a:path>
              </a:pathLst>
            </a:custGeom>
            <a:ln>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en-US"/>
            </a:p>
          </p:txBody>
        </p:sp>
        <p:sp>
          <p:nvSpPr>
            <p:cNvPr id="34835" name="Freeform 10"/>
            <p:cNvSpPr>
              <a:spLocks/>
            </p:cNvSpPr>
            <p:nvPr/>
          </p:nvSpPr>
          <p:spPr bwMode="auto">
            <a:xfrm>
              <a:off x="2822" y="1174"/>
              <a:ext cx="1724" cy="2430"/>
            </a:xfrm>
            <a:custGeom>
              <a:avLst/>
              <a:gdLst>
                <a:gd name="T0" fmla="*/ 264 w 1724"/>
                <a:gd name="T1" fmla="*/ 2430 h 2430"/>
                <a:gd name="T2" fmla="*/ 560 w 1724"/>
                <a:gd name="T3" fmla="*/ 2290 h 2430"/>
                <a:gd name="T4" fmla="*/ 982 w 1724"/>
                <a:gd name="T5" fmla="*/ 2211 h 2430"/>
                <a:gd name="T6" fmla="*/ 1221 w 1724"/>
                <a:gd name="T7" fmla="*/ 1896 h 2430"/>
                <a:gd name="T8" fmla="*/ 1461 w 1724"/>
                <a:gd name="T9" fmla="*/ 1741 h 2430"/>
                <a:gd name="T10" fmla="*/ 1724 w 1724"/>
                <a:gd name="T11" fmla="*/ 1630 h 2430"/>
                <a:gd name="T12" fmla="*/ 1568 w 1724"/>
                <a:gd name="T13" fmla="*/ 1327 h 2430"/>
                <a:gd name="T14" fmla="*/ 1559 w 1724"/>
                <a:gd name="T15" fmla="*/ 984 h 2430"/>
                <a:gd name="T16" fmla="*/ 1641 w 1724"/>
                <a:gd name="T17" fmla="*/ 717 h 2430"/>
                <a:gd name="T18" fmla="*/ 1344 w 1724"/>
                <a:gd name="T19" fmla="*/ 436 h 2430"/>
                <a:gd name="T20" fmla="*/ 1162 w 1724"/>
                <a:gd name="T21" fmla="*/ 182 h 2430"/>
                <a:gd name="T22" fmla="*/ 1048 w 1724"/>
                <a:gd name="T23" fmla="*/ 0 h 2430"/>
                <a:gd name="T24" fmla="*/ 635 w 1724"/>
                <a:gd name="T25" fmla="*/ 28 h 2430"/>
                <a:gd name="T26" fmla="*/ 0 w 1724"/>
                <a:gd name="T27" fmla="*/ 56 h 2430"/>
                <a:gd name="T28" fmla="*/ 0 w 1724"/>
                <a:gd name="T29" fmla="*/ 147 h 2430"/>
                <a:gd name="T30" fmla="*/ 255 w 1724"/>
                <a:gd name="T31" fmla="*/ 155 h 2430"/>
                <a:gd name="T32" fmla="*/ 710 w 1724"/>
                <a:gd name="T33" fmla="*/ 113 h 2430"/>
                <a:gd name="T34" fmla="*/ 990 w 1724"/>
                <a:gd name="T35" fmla="*/ 70 h 2430"/>
                <a:gd name="T36" fmla="*/ 1162 w 1724"/>
                <a:gd name="T37" fmla="*/ 406 h 2430"/>
                <a:gd name="T38" fmla="*/ 1363 w 1724"/>
                <a:gd name="T39" fmla="*/ 618 h 2430"/>
                <a:gd name="T40" fmla="*/ 1552 w 1724"/>
                <a:gd name="T41" fmla="*/ 737 h 2430"/>
                <a:gd name="T42" fmla="*/ 1452 w 1724"/>
                <a:gd name="T43" fmla="*/ 1012 h 2430"/>
                <a:gd name="T44" fmla="*/ 1493 w 1724"/>
                <a:gd name="T45" fmla="*/ 1375 h 2430"/>
                <a:gd name="T46" fmla="*/ 1593 w 1724"/>
                <a:gd name="T47" fmla="*/ 1587 h 2430"/>
                <a:gd name="T48" fmla="*/ 1295 w 1724"/>
                <a:gd name="T49" fmla="*/ 1734 h 2430"/>
                <a:gd name="T50" fmla="*/ 941 w 1724"/>
                <a:gd name="T51" fmla="*/ 2107 h 2430"/>
                <a:gd name="T52" fmla="*/ 551 w 1724"/>
                <a:gd name="T53" fmla="*/ 2211 h 2430"/>
                <a:gd name="T54" fmla="*/ 288 w 1724"/>
                <a:gd name="T55" fmla="*/ 2318 h 2430"/>
                <a:gd name="T56" fmla="*/ 264 w 1724"/>
                <a:gd name="T57" fmla="*/ 2430 h 2430"/>
                <a:gd name="T58" fmla="*/ 264 w 1724"/>
                <a:gd name="T59" fmla="*/ 2430 h 24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24"/>
                <a:gd name="T91" fmla="*/ 0 h 2430"/>
                <a:gd name="T92" fmla="*/ 1724 w 1724"/>
                <a:gd name="T93" fmla="*/ 2430 h 243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24" h="2430">
                  <a:moveTo>
                    <a:pt x="264" y="2430"/>
                  </a:moveTo>
                  <a:lnTo>
                    <a:pt x="560" y="2290"/>
                  </a:lnTo>
                  <a:lnTo>
                    <a:pt x="982" y="2211"/>
                  </a:lnTo>
                  <a:lnTo>
                    <a:pt x="1221" y="1896"/>
                  </a:lnTo>
                  <a:lnTo>
                    <a:pt x="1461" y="1741"/>
                  </a:lnTo>
                  <a:lnTo>
                    <a:pt x="1724" y="1630"/>
                  </a:lnTo>
                  <a:lnTo>
                    <a:pt x="1568" y="1327"/>
                  </a:lnTo>
                  <a:lnTo>
                    <a:pt x="1559" y="984"/>
                  </a:lnTo>
                  <a:lnTo>
                    <a:pt x="1641" y="717"/>
                  </a:lnTo>
                  <a:lnTo>
                    <a:pt x="1344" y="436"/>
                  </a:lnTo>
                  <a:lnTo>
                    <a:pt x="1162" y="182"/>
                  </a:lnTo>
                  <a:lnTo>
                    <a:pt x="1048" y="0"/>
                  </a:lnTo>
                  <a:lnTo>
                    <a:pt x="635" y="28"/>
                  </a:lnTo>
                  <a:lnTo>
                    <a:pt x="0" y="56"/>
                  </a:lnTo>
                  <a:lnTo>
                    <a:pt x="0" y="147"/>
                  </a:lnTo>
                  <a:lnTo>
                    <a:pt x="255" y="155"/>
                  </a:lnTo>
                  <a:lnTo>
                    <a:pt x="710" y="113"/>
                  </a:lnTo>
                  <a:lnTo>
                    <a:pt x="990" y="70"/>
                  </a:lnTo>
                  <a:lnTo>
                    <a:pt x="1162" y="406"/>
                  </a:lnTo>
                  <a:lnTo>
                    <a:pt x="1363" y="618"/>
                  </a:lnTo>
                  <a:lnTo>
                    <a:pt x="1552" y="737"/>
                  </a:lnTo>
                  <a:lnTo>
                    <a:pt x="1452" y="1012"/>
                  </a:lnTo>
                  <a:lnTo>
                    <a:pt x="1493" y="1375"/>
                  </a:lnTo>
                  <a:lnTo>
                    <a:pt x="1593" y="1587"/>
                  </a:lnTo>
                  <a:lnTo>
                    <a:pt x="1295" y="1734"/>
                  </a:lnTo>
                  <a:lnTo>
                    <a:pt x="941" y="2107"/>
                  </a:lnTo>
                  <a:lnTo>
                    <a:pt x="551" y="2211"/>
                  </a:lnTo>
                  <a:lnTo>
                    <a:pt x="288" y="2318"/>
                  </a:lnTo>
                  <a:lnTo>
                    <a:pt x="264" y="2430"/>
                  </a:lnTo>
                  <a:close/>
                </a:path>
              </a:pathLst>
            </a:custGeom>
            <a:ln>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en-US"/>
            </a:p>
          </p:txBody>
        </p:sp>
        <p:sp>
          <p:nvSpPr>
            <p:cNvPr id="34836" name="Freeform 11"/>
            <p:cNvSpPr>
              <a:spLocks/>
            </p:cNvSpPr>
            <p:nvPr/>
          </p:nvSpPr>
          <p:spPr bwMode="auto">
            <a:xfrm>
              <a:off x="2590" y="1525"/>
              <a:ext cx="1511" cy="1658"/>
            </a:xfrm>
            <a:custGeom>
              <a:avLst/>
              <a:gdLst>
                <a:gd name="T0" fmla="*/ 312 w 1511"/>
                <a:gd name="T1" fmla="*/ 71 h 1658"/>
                <a:gd name="T2" fmla="*/ 543 w 1511"/>
                <a:gd name="T3" fmla="*/ 77 h 1658"/>
                <a:gd name="T4" fmla="*/ 809 w 1511"/>
                <a:gd name="T5" fmla="*/ 55 h 1658"/>
                <a:gd name="T6" fmla="*/ 1105 w 1511"/>
                <a:gd name="T7" fmla="*/ 0 h 1658"/>
                <a:gd name="T8" fmla="*/ 1173 w 1511"/>
                <a:gd name="T9" fmla="*/ 287 h 1658"/>
                <a:gd name="T10" fmla="*/ 1262 w 1511"/>
                <a:gd name="T11" fmla="*/ 449 h 1658"/>
                <a:gd name="T12" fmla="*/ 1387 w 1511"/>
                <a:gd name="T13" fmla="*/ 562 h 1658"/>
                <a:gd name="T14" fmla="*/ 1313 w 1511"/>
                <a:gd name="T15" fmla="*/ 808 h 1658"/>
                <a:gd name="T16" fmla="*/ 1313 w 1511"/>
                <a:gd name="T17" fmla="*/ 913 h 1658"/>
                <a:gd name="T18" fmla="*/ 1511 w 1511"/>
                <a:gd name="T19" fmla="*/ 1138 h 1658"/>
                <a:gd name="T20" fmla="*/ 1180 w 1511"/>
                <a:gd name="T21" fmla="*/ 1335 h 1658"/>
                <a:gd name="T22" fmla="*/ 1023 w 1511"/>
                <a:gd name="T23" fmla="*/ 1517 h 1658"/>
                <a:gd name="T24" fmla="*/ 711 w 1511"/>
                <a:gd name="T25" fmla="*/ 1552 h 1658"/>
                <a:gd name="T26" fmla="*/ 503 w 1511"/>
                <a:gd name="T27" fmla="*/ 1658 h 1658"/>
                <a:gd name="T28" fmla="*/ 247 w 1511"/>
                <a:gd name="T29" fmla="*/ 1517 h 1658"/>
                <a:gd name="T30" fmla="*/ 0 w 1511"/>
                <a:gd name="T31" fmla="*/ 1461 h 1658"/>
                <a:gd name="T32" fmla="*/ 98 w 1511"/>
                <a:gd name="T33" fmla="*/ 1410 h 1658"/>
                <a:gd name="T34" fmla="*/ 305 w 1511"/>
                <a:gd name="T35" fmla="*/ 1446 h 1658"/>
                <a:gd name="T36" fmla="*/ 511 w 1511"/>
                <a:gd name="T37" fmla="*/ 1559 h 1658"/>
                <a:gd name="T38" fmla="*/ 776 w 1511"/>
                <a:gd name="T39" fmla="*/ 1454 h 1658"/>
                <a:gd name="T40" fmla="*/ 974 w 1511"/>
                <a:gd name="T41" fmla="*/ 1446 h 1658"/>
                <a:gd name="T42" fmla="*/ 1122 w 1511"/>
                <a:gd name="T43" fmla="*/ 1257 h 1658"/>
                <a:gd name="T44" fmla="*/ 1362 w 1511"/>
                <a:gd name="T45" fmla="*/ 1117 h 1658"/>
                <a:gd name="T46" fmla="*/ 1247 w 1511"/>
                <a:gd name="T47" fmla="*/ 921 h 1658"/>
                <a:gd name="T48" fmla="*/ 1254 w 1511"/>
                <a:gd name="T49" fmla="*/ 598 h 1658"/>
                <a:gd name="T50" fmla="*/ 1122 w 1511"/>
                <a:gd name="T51" fmla="*/ 428 h 1658"/>
                <a:gd name="T52" fmla="*/ 1031 w 1511"/>
                <a:gd name="T53" fmla="*/ 99 h 1658"/>
                <a:gd name="T54" fmla="*/ 702 w 1511"/>
                <a:gd name="T55" fmla="*/ 154 h 1658"/>
                <a:gd name="T56" fmla="*/ 354 w 1511"/>
                <a:gd name="T57" fmla="*/ 148 h 1658"/>
                <a:gd name="T58" fmla="*/ 312 w 1511"/>
                <a:gd name="T59" fmla="*/ 71 h 1658"/>
                <a:gd name="T60" fmla="*/ 312 w 1511"/>
                <a:gd name="T61" fmla="*/ 71 h 16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11"/>
                <a:gd name="T94" fmla="*/ 0 h 1658"/>
                <a:gd name="T95" fmla="*/ 1511 w 1511"/>
                <a:gd name="T96" fmla="*/ 1658 h 165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11" h="1658">
                  <a:moveTo>
                    <a:pt x="312" y="71"/>
                  </a:moveTo>
                  <a:lnTo>
                    <a:pt x="543" y="77"/>
                  </a:lnTo>
                  <a:lnTo>
                    <a:pt x="809" y="55"/>
                  </a:lnTo>
                  <a:lnTo>
                    <a:pt x="1105" y="0"/>
                  </a:lnTo>
                  <a:lnTo>
                    <a:pt x="1173" y="287"/>
                  </a:lnTo>
                  <a:lnTo>
                    <a:pt x="1262" y="449"/>
                  </a:lnTo>
                  <a:lnTo>
                    <a:pt x="1387" y="562"/>
                  </a:lnTo>
                  <a:lnTo>
                    <a:pt x="1313" y="808"/>
                  </a:lnTo>
                  <a:lnTo>
                    <a:pt x="1313" y="913"/>
                  </a:lnTo>
                  <a:lnTo>
                    <a:pt x="1511" y="1138"/>
                  </a:lnTo>
                  <a:lnTo>
                    <a:pt x="1180" y="1335"/>
                  </a:lnTo>
                  <a:lnTo>
                    <a:pt x="1023" y="1517"/>
                  </a:lnTo>
                  <a:lnTo>
                    <a:pt x="711" y="1552"/>
                  </a:lnTo>
                  <a:lnTo>
                    <a:pt x="503" y="1658"/>
                  </a:lnTo>
                  <a:lnTo>
                    <a:pt x="247" y="1517"/>
                  </a:lnTo>
                  <a:lnTo>
                    <a:pt x="0" y="1461"/>
                  </a:lnTo>
                  <a:lnTo>
                    <a:pt x="98" y="1410"/>
                  </a:lnTo>
                  <a:lnTo>
                    <a:pt x="305" y="1446"/>
                  </a:lnTo>
                  <a:lnTo>
                    <a:pt x="511" y="1559"/>
                  </a:lnTo>
                  <a:lnTo>
                    <a:pt x="776" y="1454"/>
                  </a:lnTo>
                  <a:lnTo>
                    <a:pt x="974" y="1446"/>
                  </a:lnTo>
                  <a:lnTo>
                    <a:pt x="1122" y="1257"/>
                  </a:lnTo>
                  <a:lnTo>
                    <a:pt x="1362" y="1117"/>
                  </a:lnTo>
                  <a:lnTo>
                    <a:pt x="1247" y="921"/>
                  </a:lnTo>
                  <a:lnTo>
                    <a:pt x="1254" y="598"/>
                  </a:lnTo>
                  <a:lnTo>
                    <a:pt x="1122" y="428"/>
                  </a:lnTo>
                  <a:lnTo>
                    <a:pt x="1031" y="99"/>
                  </a:lnTo>
                  <a:lnTo>
                    <a:pt x="702" y="154"/>
                  </a:lnTo>
                  <a:lnTo>
                    <a:pt x="354" y="148"/>
                  </a:lnTo>
                  <a:lnTo>
                    <a:pt x="312" y="71"/>
                  </a:lnTo>
                  <a:close/>
                </a:path>
              </a:pathLst>
            </a:custGeom>
            <a:ln>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en-US"/>
            </a:p>
          </p:txBody>
        </p:sp>
        <p:sp>
          <p:nvSpPr>
            <p:cNvPr id="34837" name="Freeform 12"/>
            <p:cNvSpPr>
              <a:spLocks/>
            </p:cNvSpPr>
            <p:nvPr/>
          </p:nvSpPr>
          <p:spPr bwMode="auto">
            <a:xfrm>
              <a:off x="2169" y="1602"/>
              <a:ext cx="775" cy="1412"/>
            </a:xfrm>
            <a:custGeom>
              <a:avLst/>
              <a:gdLst>
                <a:gd name="T0" fmla="*/ 528 w 775"/>
                <a:gd name="T1" fmla="*/ 154 h 1412"/>
                <a:gd name="T2" fmla="*/ 148 w 775"/>
                <a:gd name="T3" fmla="*/ 210 h 1412"/>
                <a:gd name="T4" fmla="*/ 122 w 775"/>
                <a:gd name="T5" fmla="*/ 491 h 1412"/>
                <a:gd name="T6" fmla="*/ 0 w 775"/>
                <a:gd name="T7" fmla="*/ 647 h 1412"/>
                <a:gd name="T8" fmla="*/ 140 w 775"/>
                <a:gd name="T9" fmla="*/ 844 h 1412"/>
                <a:gd name="T10" fmla="*/ 140 w 775"/>
                <a:gd name="T11" fmla="*/ 1034 h 1412"/>
                <a:gd name="T12" fmla="*/ 255 w 775"/>
                <a:gd name="T13" fmla="*/ 1180 h 1412"/>
                <a:gd name="T14" fmla="*/ 404 w 775"/>
                <a:gd name="T15" fmla="*/ 1412 h 1412"/>
                <a:gd name="T16" fmla="*/ 486 w 775"/>
                <a:gd name="T17" fmla="*/ 1333 h 1412"/>
                <a:gd name="T18" fmla="*/ 395 w 775"/>
                <a:gd name="T19" fmla="*/ 1173 h 1412"/>
                <a:gd name="T20" fmla="*/ 213 w 775"/>
                <a:gd name="T21" fmla="*/ 1034 h 1412"/>
                <a:gd name="T22" fmla="*/ 206 w 775"/>
                <a:gd name="T23" fmla="*/ 850 h 1412"/>
                <a:gd name="T24" fmla="*/ 115 w 775"/>
                <a:gd name="T25" fmla="*/ 647 h 1412"/>
                <a:gd name="T26" fmla="*/ 190 w 775"/>
                <a:gd name="T27" fmla="*/ 485 h 1412"/>
                <a:gd name="T28" fmla="*/ 231 w 775"/>
                <a:gd name="T29" fmla="*/ 281 h 1412"/>
                <a:gd name="T30" fmla="*/ 561 w 775"/>
                <a:gd name="T31" fmla="*/ 232 h 1412"/>
                <a:gd name="T32" fmla="*/ 775 w 775"/>
                <a:gd name="T33" fmla="*/ 71 h 1412"/>
                <a:gd name="T34" fmla="*/ 733 w 775"/>
                <a:gd name="T35" fmla="*/ 0 h 1412"/>
                <a:gd name="T36" fmla="*/ 528 w 775"/>
                <a:gd name="T37" fmla="*/ 154 h 1412"/>
                <a:gd name="T38" fmla="*/ 528 w 775"/>
                <a:gd name="T39" fmla="*/ 154 h 14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75"/>
                <a:gd name="T61" fmla="*/ 0 h 1412"/>
                <a:gd name="T62" fmla="*/ 775 w 775"/>
                <a:gd name="T63" fmla="*/ 1412 h 14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75" h="1412">
                  <a:moveTo>
                    <a:pt x="528" y="154"/>
                  </a:moveTo>
                  <a:lnTo>
                    <a:pt x="148" y="210"/>
                  </a:lnTo>
                  <a:lnTo>
                    <a:pt x="122" y="491"/>
                  </a:lnTo>
                  <a:lnTo>
                    <a:pt x="0" y="647"/>
                  </a:lnTo>
                  <a:lnTo>
                    <a:pt x="140" y="844"/>
                  </a:lnTo>
                  <a:lnTo>
                    <a:pt x="140" y="1034"/>
                  </a:lnTo>
                  <a:lnTo>
                    <a:pt x="255" y="1180"/>
                  </a:lnTo>
                  <a:lnTo>
                    <a:pt x="404" y="1412"/>
                  </a:lnTo>
                  <a:lnTo>
                    <a:pt x="486" y="1333"/>
                  </a:lnTo>
                  <a:lnTo>
                    <a:pt x="395" y="1173"/>
                  </a:lnTo>
                  <a:lnTo>
                    <a:pt x="213" y="1034"/>
                  </a:lnTo>
                  <a:lnTo>
                    <a:pt x="206" y="850"/>
                  </a:lnTo>
                  <a:lnTo>
                    <a:pt x="115" y="647"/>
                  </a:lnTo>
                  <a:lnTo>
                    <a:pt x="190" y="485"/>
                  </a:lnTo>
                  <a:lnTo>
                    <a:pt x="231" y="281"/>
                  </a:lnTo>
                  <a:lnTo>
                    <a:pt x="561" y="232"/>
                  </a:lnTo>
                  <a:lnTo>
                    <a:pt x="775" y="71"/>
                  </a:lnTo>
                  <a:lnTo>
                    <a:pt x="733" y="0"/>
                  </a:lnTo>
                  <a:lnTo>
                    <a:pt x="528" y="154"/>
                  </a:lnTo>
                  <a:close/>
                </a:path>
              </a:pathLst>
            </a:custGeom>
            <a:ln>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en-US"/>
            </a:p>
          </p:txBody>
        </p:sp>
        <p:sp>
          <p:nvSpPr>
            <p:cNvPr id="34838" name="Freeform 13"/>
            <p:cNvSpPr>
              <a:spLocks/>
            </p:cNvSpPr>
            <p:nvPr/>
          </p:nvSpPr>
          <p:spPr bwMode="auto">
            <a:xfrm>
              <a:off x="2697" y="1939"/>
              <a:ext cx="942" cy="598"/>
            </a:xfrm>
            <a:custGeom>
              <a:avLst/>
              <a:gdLst>
                <a:gd name="T0" fmla="*/ 0 w 942"/>
                <a:gd name="T1" fmla="*/ 148 h 598"/>
                <a:gd name="T2" fmla="*/ 305 w 942"/>
                <a:gd name="T3" fmla="*/ 0 h 598"/>
                <a:gd name="T4" fmla="*/ 445 w 942"/>
                <a:gd name="T5" fmla="*/ 43 h 598"/>
                <a:gd name="T6" fmla="*/ 727 w 942"/>
                <a:gd name="T7" fmla="*/ 0 h 598"/>
                <a:gd name="T8" fmla="*/ 802 w 942"/>
                <a:gd name="T9" fmla="*/ 176 h 598"/>
                <a:gd name="T10" fmla="*/ 942 w 942"/>
                <a:gd name="T11" fmla="*/ 287 h 598"/>
                <a:gd name="T12" fmla="*/ 909 w 942"/>
                <a:gd name="T13" fmla="*/ 471 h 598"/>
                <a:gd name="T14" fmla="*/ 924 w 942"/>
                <a:gd name="T15" fmla="*/ 598 h 598"/>
                <a:gd name="T16" fmla="*/ 858 w 942"/>
                <a:gd name="T17" fmla="*/ 576 h 598"/>
                <a:gd name="T18" fmla="*/ 826 w 942"/>
                <a:gd name="T19" fmla="*/ 443 h 598"/>
                <a:gd name="T20" fmla="*/ 849 w 942"/>
                <a:gd name="T21" fmla="*/ 323 h 598"/>
                <a:gd name="T22" fmla="*/ 751 w 942"/>
                <a:gd name="T23" fmla="*/ 219 h 598"/>
                <a:gd name="T24" fmla="*/ 695 w 942"/>
                <a:gd name="T25" fmla="*/ 91 h 598"/>
                <a:gd name="T26" fmla="*/ 504 w 942"/>
                <a:gd name="T27" fmla="*/ 113 h 598"/>
                <a:gd name="T28" fmla="*/ 314 w 942"/>
                <a:gd name="T29" fmla="*/ 77 h 598"/>
                <a:gd name="T30" fmla="*/ 205 w 942"/>
                <a:gd name="T31" fmla="*/ 148 h 598"/>
                <a:gd name="T32" fmla="*/ 49 w 942"/>
                <a:gd name="T33" fmla="*/ 204 h 598"/>
                <a:gd name="T34" fmla="*/ 0 w 942"/>
                <a:gd name="T35" fmla="*/ 148 h 598"/>
                <a:gd name="T36" fmla="*/ 0 w 942"/>
                <a:gd name="T37" fmla="*/ 148 h 5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42"/>
                <a:gd name="T58" fmla="*/ 0 h 598"/>
                <a:gd name="T59" fmla="*/ 942 w 942"/>
                <a:gd name="T60" fmla="*/ 598 h 5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42" h="598">
                  <a:moveTo>
                    <a:pt x="0" y="148"/>
                  </a:moveTo>
                  <a:lnTo>
                    <a:pt x="305" y="0"/>
                  </a:lnTo>
                  <a:lnTo>
                    <a:pt x="445" y="43"/>
                  </a:lnTo>
                  <a:lnTo>
                    <a:pt x="727" y="0"/>
                  </a:lnTo>
                  <a:lnTo>
                    <a:pt x="802" y="176"/>
                  </a:lnTo>
                  <a:lnTo>
                    <a:pt x="942" y="287"/>
                  </a:lnTo>
                  <a:lnTo>
                    <a:pt x="909" y="471"/>
                  </a:lnTo>
                  <a:lnTo>
                    <a:pt x="924" y="598"/>
                  </a:lnTo>
                  <a:lnTo>
                    <a:pt x="858" y="576"/>
                  </a:lnTo>
                  <a:lnTo>
                    <a:pt x="826" y="443"/>
                  </a:lnTo>
                  <a:lnTo>
                    <a:pt x="849" y="323"/>
                  </a:lnTo>
                  <a:lnTo>
                    <a:pt x="751" y="219"/>
                  </a:lnTo>
                  <a:lnTo>
                    <a:pt x="695" y="91"/>
                  </a:lnTo>
                  <a:lnTo>
                    <a:pt x="504" y="113"/>
                  </a:lnTo>
                  <a:lnTo>
                    <a:pt x="314" y="77"/>
                  </a:lnTo>
                  <a:lnTo>
                    <a:pt x="205" y="148"/>
                  </a:lnTo>
                  <a:lnTo>
                    <a:pt x="49" y="204"/>
                  </a:lnTo>
                  <a:lnTo>
                    <a:pt x="0" y="148"/>
                  </a:lnTo>
                  <a:close/>
                </a:path>
              </a:pathLst>
            </a:custGeom>
            <a:ln>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en-US"/>
            </a:p>
          </p:txBody>
        </p:sp>
        <p:sp>
          <p:nvSpPr>
            <p:cNvPr id="34839" name="Freeform 14"/>
            <p:cNvSpPr>
              <a:spLocks/>
            </p:cNvSpPr>
            <p:nvPr/>
          </p:nvSpPr>
          <p:spPr bwMode="auto">
            <a:xfrm>
              <a:off x="2590" y="2115"/>
              <a:ext cx="1065" cy="800"/>
            </a:xfrm>
            <a:custGeom>
              <a:avLst/>
              <a:gdLst>
                <a:gd name="T0" fmla="*/ 81 w 1065"/>
                <a:gd name="T1" fmla="*/ 0 h 800"/>
                <a:gd name="T2" fmla="*/ 0 w 1065"/>
                <a:gd name="T3" fmla="*/ 224 h 800"/>
                <a:gd name="T4" fmla="*/ 49 w 1065"/>
                <a:gd name="T5" fmla="*/ 442 h 800"/>
                <a:gd name="T6" fmla="*/ 172 w 1065"/>
                <a:gd name="T7" fmla="*/ 541 h 800"/>
                <a:gd name="T8" fmla="*/ 205 w 1065"/>
                <a:gd name="T9" fmla="*/ 674 h 800"/>
                <a:gd name="T10" fmla="*/ 380 w 1065"/>
                <a:gd name="T11" fmla="*/ 709 h 800"/>
                <a:gd name="T12" fmla="*/ 503 w 1065"/>
                <a:gd name="T13" fmla="*/ 800 h 800"/>
                <a:gd name="T14" fmla="*/ 669 w 1065"/>
                <a:gd name="T15" fmla="*/ 701 h 800"/>
                <a:gd name="T16" fmla="*/ 834 w 1065"/>
                <a:gd name="T17" fmla="*/ 674 h 800"/>
                <a:gd name="T18" fmla="*/ 923 w 1065"/>
                <a:gd name="T19" fmla="*/ 561 h 800"/>
                <a:gd name="T20" fmla="*/ 1065 w 1065"/>
                <a:gd name="T21" fmla="*/ 429 h 800"/>
                <a:gd name="T22" fmla="*/ 933 w 1065"/>
                <a:gd name="T23" fmla="*/ 414 h 800"/>
                <a:gd name="T24" fmla="*/ 842 w 1065"/>
                <a:gd name="T25" fmla="*/ 485 h 800"/>
                <a:gd name="T26" fmla="*/ 792 w 1065"/>
                <a:gd name="T27" fmla="*/ 576 h 800"/>
                <a:gd name="T28" fmla="*/ 676 w 1065"/>
                <a:gd name="T29" fmla="*/ 590 h 800"/>
                <a:gd name="T30" fmla="*/ 503 w 1065"/>
                <a:gd name="T31" fmla="*/ 701 h 800"/>
                <a:gd name="T32" fmla="*/ 421 w 1065"/>
                <a:gd name="T33" fmla="*/ 646 h 800"/>
                <a:gd name="T34" fmla="*/ 271 w 1065"/>
                <a:gd name="T35" fmla="*/ 624 h 800"/>
                <a:gd name="T36" fmla="*/ 232 w 1065"/>
                <a:gd name="T37" fmla="*/ 491 h 800"/>
                <a:gd name="T38" fmla="*/ 132 w 1065"/>
                <a:gd name="T39" fmla="*/ 429 h 800"/>
                <a:gd name="T40" fmla="*/ 90 w 1065"/>
                <a:gd name="T41" fmla="*/ 238 h 800"/>
                <a:gd name="T42" fmla="*/ 149 w 1065"/>
                <a:gd name="T43" fmla="*/ 35 h 800"/>
                <a:gd name="T44" fmla="*/ 81 w 1065"/>
                <a:gd name="T45" fmla="*/ 0 h 800"/>
                <a:gd name="T46" fmla="*/ 81 w 1065"/>
                <a:gd name="T47" fmla="*/ 0 h 8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65"/>
                <a:gd name="T73" fmla="*/ 0 h 800"/>
                <a:gd name="T74" fmla="*/ 1065 w 1065"/>
                <a:gd name="T75" fmla="*/ 800 h 8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65" h="800">
                  <a:moveTo>
                    <a:pt x="81" y="0"/>
                  </a:moveTo>
                  <a:lnTo>
                    <a:pt x="0" y="224"/>
                  </a:lnTo>
                  <a:lnTo>
                    <a:pt x="49" y="442"/>
                  </a:lnTo>
                  <a:lnTo>
                    <a:pt x="172" y="541"/>
                  </a:lnTo>
                  <a:lnTo>
                    <a:pt x="205" y="674"/>
                  </a:lnTo>
                  <a:lnTo>
                    <a:pt x="380" y="709"/>
                  </a:lnTo>
                  <a:lnTo>
                    <a:pt x="503" y="800"/>
                  </a:lnTo>
                  <a:lnTo>
                    <a:pt x="669" y="701"/>
                  </a:lnTo>
                  <a:lnTo>
                    <a:pt x="834" y="674"/>
                  </a:lnTo>
                  <a:lnTo>
                    <a:pt x="923" y="561"/>
                  </a:lnTo>
                  <a:lnTo>
                    <a:pt x="1065" y="429"/>
                  </a:lnTo>
                  <a:lnTo>
                    <a:pt x="933" y="414"/>
                  </a:lnTo>
                  <a:lnTo>
                    <a:pt x="842" y="485"/>
                  </a:lnTo>
                  <a:lnTo>
                    <a:pt x="792" y="576"/>
                  </a:lnTo>
                  <a:lnTo>
                    <a:pt x="676" y="590"/>
                  </a:lnTo>
                  <a:lnTo>
                    <a:pt x="503" y="701"/>
                  </a:lnTo>
                  <a:lnTo>
                    <a:pt x="421" y="646"/>
                  </a:lnTo>
                  <a:lnTo>
                    <a:pt x="271" y="624"/>
                  </a:lnTo>
                  <a:lnTo>
                    <a:pt x="232" y="491"/>
                  </a:lnTo>
                  <a:lnTo>
                    <a:pt x="132" y="429"/>
                  </a:lnTo>
                  <a:lnTo>
                    <a:pt x="90" y="238"/>
                  </a:lnTo>
                  <a:lnTo>
                    <a:pt x="149" y="35"/>
                  </a:lnTo>
                  <a:lnTo>
                    <a:pt x="81" y="0"/>
                  </a:lnTo>
                  <a:close/>
                </a:path>
              </a:pathLst>
            </a:custGeom>
            <a:ln>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en-US"/>
            </a:p>
          </p:txBody>
        </p:sp>
      </p:grpSp>
      <p:sp>
        <p:nvSpPr>
          <p:cNvPr id="23558" name="Text Box 15"/>
          <p:cNvSpPr txBox="1">
            <a:spLocks noChangeArrowheads="1"/>
          </p:cNvSpPr>
          <p:nvPr/>
        </p:nvSpPr>
        <p:spPr bwMode="auto">
          <a:xfrm rot="567429">
            <a:off x="4038600" y="3595688"/>
            <a:ext cx="1308100" cy="519112"/>
          </a:xfrm>
          <a:prstGeom prst="rect">
            <a:avLst/>
          </a:prstGeom>
          <a:solidFill>
            <a:schemeClr val="bg1"/>
          </a:solidFill>
          <a:ln w="12699">
            <a:solidFill>
              <a:srgbClr val="92D050"/>
            </a:solidFill>
            <a:miter lim="800000"/>
            <a:headEnd type="none" w="sm" len="sm"/>
            <a:tailEnd type="none" w="sm" len="sm"/>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2800" b="1" dirty="0">
                <a:solidFill>
                  <a:srgbClr val="FF0000"/>
                </a:solidFill>
                <a:latin typeface="Times New Roman" pitchFamily="18" charset="0"/>
              </a:rPr>
              <a:t>Disease</a:t>
            </a:r>
          </a:p>
        </p:txBody>
      </p:sp>
      <p:sp>
        <p:nvSpPr>
          <p:cNvPr id="23559" name="Text Box 16"/>
          <p:cNvSpPr txBox="1">
            <a:spLocks noChangeArrowheads="1"/>
          </p:cNvSpPr>
          <p:nvPr/>
        </p:nvSpPr>
        <p:spPr bwMode="auto">
          <a:xfrm rot="-1426381">
            <a:off x="5673756" y="2610307"/>
            <a:ext cx="1438214" cy="43088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2200" b="1" dirty="0">
                <a:latin typeface="Times New Roman" pitchFamily="18" charset="0"/>
              </a:rPr>
              <a:t>Behaviour</a:t>
            </a:r>
          </a:p>
        </p:txBody>
      </p:sp>
      <p:sp>
        <p:nvSpPr>
          <p:cNvPr id="23560" name="Text Box 17"/>
          <p:cNvSpPr txBox="1">
            <a:spLocks noChangeArrowheads="1"/>
          </p:cNvSpPr>
          <p:nvPr/>
        </p:nvSpPr>
        <p:spPr bwMode="auto">
          <a:xfrm rot="19374866">
            <a:off x="2119119" y="5094213"/>
            <a:ext cx="2397267" cy="43088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2200" b="1" dirty="0">
                <a:latin typeface="Times New Roman" pitchFamily="18" charset="0"/>
              </a:rPr>
              <a:t>Unknown factors</a:t>
            </a:r>
          </a:p>
        </p:txBody>
      </p:sp>
      <p:sp>
        <p:nvSpPr>
          <p:cNvPr id="23561" name="Text Box 18"/>
          <p:cNvSpPr txBox="1">
            <a:spLocks noChangeArrowheads="1"/>
          </p:cNvSpPr>
          <p:nvPr/>
        </p:nvSpPr>
        <p:spPr bwMode="auto">
          <a:xfrm rot="-849021">
            <a:off x="2325047" y="3940632"/>
            <a:ext cx="920445" cy="43088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2200" b="1" dirty="0">
                <a:latin typeface="Times New Roman" pitchFamily="18" charset="0"/>
              </a:rPr>
              <a:t>Genes</a:t>
            </a:r>
          </a:p>
        </p:txBody>
      </p:sp>
      <p:sp>
        <p:nvSpPr>
          <p:cNvPr id="23562" name="Text Box 19"/>
          <p:cNvSpPr txBox="1">
            <a:spLocks noChangeArrowheads="1"/>
          </p:cNvSpPr>
          <p:nvPr/>
        </p:nvSpPr>
        <p:spPr bwMode="auto">
          <a:xfrm rot="2325239">
            <a:off x="2801526" y="2082186"/>
            <a:ext cx="1455848" cy="43088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2200" b="1" dirty="0">
                <a:latin typeface="Times New Roman" pitchFamily="18" charset="0"/>
              </a:rPr>
              <a:t>Phenotype</a:t>
            </a:r>
          </a:p>
        </p:txBody>
      </p:sp>
      <p:sp>
        <p:nvSpPr>
          <p:cNvPr id="23563" name="Text Box 20"/>
          <p:cNvSpPr txBox="1">
            <a:spLocks noChangeArrowheads="1"/>
          </p:cNvSpPr>
          <p:nvPr/>
        </p:nvSpPr>
        <p:spPr bwMode="auto">
          <a:xfrm rot="3473469">
            <a:off x="5193010" y="4925676"/>
            <a:ext cx="1501180" cy="43088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2200" b="1" dirty="0">
                <a:latin typeface="Times New Roman" pitchFamily="18" charset="0"/>
              </a:rPr>
              <a:t>Workplace</a:t>
            </a:r>
          </a:p>
        </p:txBody>
      </p:sp>
      <p:sp>
        <p:nvSpPr>
          <p:cNvPr id="23564" name="Text Box 21"/>
          <p:cNvSpPr txBox="1">
            <a:spLocks noChangeArrowheads="1"/>
          </p:cNvSpPr>
          <p:nvPr/>
        </p:nvSpPr>
        <p:spPr bwMode="auto">
          <a:xfrm rot="16874500">
            <a:off x="3951073" y="2003882"/>
            <a:ext cx="2480926" cy="43088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2200" b="1" dirty="0">
                <a:latin typeface="Times New Roman" pitchFamily="18" charset="0"/>
              </a:rPr>
              <a:t>Social organization</a:t>
            </a:r>
          </a:p>
        </p:txBody>
      </p:sp>
      <p:sp>
        <p:nvSpPr>
          <p:cNvPr id="23565" name="Text Box 22"/>
          <p:cNvSpPr txBox="1">
            <a:spLocks noChangeArrowheads="1"/>
          </p:cNvSpPr>
          <p:nvPr/>
        </p:nvSpPr>
        <p:spPr bwMode="auto">
          <a:xfrm rot="703585">
            <a:off x="1978026" y="2984957"/>
            <a:ext cx="1306512" cy="43088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2200" b="1" dirty="0">
                <a:latin typeface="Times New Roman" pitchFamily="18" charset="0"/>
              </a:rPr>
              <a:t>Microbes</a:t>
            </a:r>
          </a:p>
        </p:txBody>
      </p:sp>
      <p:sp>
        <p:nvSpPr>
          <p:cNvPr id="23566" name="Text Box 23"/>
          <p:cNvSpPr txBox="1">
            <a:spLocks noChangeArrowheads="1"/>
          </p:cNvSpPr>
          <p:nvPr/>
        </p:nvSpPr>
        <p:spPr bwMode="auto">
          <a:xfrm rot="951403">
            <a:off x="5913101" y="3690740"/>
            <a:ext cx="1779398" cy="43088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2200" b="1" dirty="0">
                <a:latin typeface="Times New Roman" pitchFamily="18" charset="0"/>
              </a:rPr>
              <a:t>Environment</a:t>
            </a:r>
          </a:p>
        </p:txBody>
      </p:sp>
    </p:spTree>
    <p:extLst>
      <p:ext uri="{BB962C8B-B14F-4D97-AF65-F5344CB8AC3E}">
        <p14:creationId xmlns:p14="http://schemas.microsoft.com/office/powerpoint/2010/main" val="4284241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91" y="83126"/>
            <a:ext cx="8986982" cy="877455"/>
          </a:xfrm>
        </p:spPr>
        <p:txBody>
          <a:bodyPr/>
          <a:lstStyle/>
          <a:p>
            <a:r>
              <a:rPr lang="en-PH" sz="3000" b="1" dirty="0">
                <a:latin typeface="Tahoma" panose="020B0604030504040204" pitchFamily="34" charset="0"/>
                <a:ea typeface="Tahoma" panose="020B0604030504040204" pitchFamily="34" charset="0"/>
                <a:cs typeface="Tahoma" panose="020B0604030504040204" pitchFamily="34" charset="0"/>
              </a:rPr>
              <a:t>Epidemiologic Triad of disease (</a:t>
            </a:r>
            <a:r>
              <a:rPr lang="en-PH" sz="3000" b="1" dirty="0">
                <a:solidFill>
                  <a:srgbClr val="FF0000"/>
                </a:solidFill>
                <a:latin typeface="Tahoma" panose="020B0604030504040204" pitchFamily="34" charset="0"/>
                <a:ea typeface="Tahoma" panose="020B0604030504040204" pitchFamily="34" charset="0"/>
                <a:cs typeface="Tahoma" panose="020B0604030504040204" pitchFamily="34" charset="0"/>
              </a:rPr>
              <a:t>1920-1950s</a:t>
            </a:r>
            <a:r>
              <a:rPr lang="en-PH" sz="3000" b="1"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3" name="TextBox 2"/>
          <p:cNvSpPr txBox="1"/>
          <p:nvPr/>
        </p:nvSpPr>
        <p:spPr>
          <a:xfrm>
            <a:off x="278822" y="1417782"/>
            <a:ext cx="4419600" cy="4616648"/>
          </a:xfrm>
          <a:prstGeom prst="rect">
            <a:avLst/>
          </a:prstGeom>
          <a:noFill/>
        </p:spPr>
        <p:txBody>
          <a:bodyPr wrap="square" rtlCol="0">
            <a:spAutoFit/>
          </a:bodyPr>
          <a:lstStyle/>
          <a:p>
            <a:r>
              <a:rPr lang="en-PH" sz="2800" b="1" dirty="0">
                <a:latin typeface="Tahoma" panose="020B0604030504040204" pitchFamily="34" charset="0"/>
                <a:ea typeface="Tahoma" panose="020B0604030504040204" pitchFamily="34" charset="0"/>
                <a:cs typeface="Tahoma" panose="020B0604030504040204" pitchFamily="34" charset="0"/>
              </a:rPr>
              <a:t>Disease is the result of forces within a dynamic system consisting of:</a:t>
            </a:r>
          </a:p>
          <a:p>
            <a:endParaRPr lang="en-PH" sz="2800"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v"/>
            </a:pPr>
            <a:r>
              <a:rPr lang="en-PH" sz="2800" b="1" dirty="0">
                <a:latin typeface="Tahoma" panose="020B0604030504040204" pitchFamily="34" charset="0"/>
                <a:ea typeface="Tahoma" panose="020B0604030504040204" pitchFamily="34" charset="0"/>
                <a:cs typeface="Tahoma" panose="020B0604030504040204" pitchFamily="34" charset="0"/>
              </a:rPr>
              <a:t>Agent of infection</a:t>
            </a:r>
          </a:p>
          <a:p>
            <a:pPr marL="285750" indent="-285750">
              <a:lnSpc>
                <a:spcPct val="150000"/>
              </a:lnSpc>
              <a:buFont typeface="Wingdings" panose="05000000000000000000" pitchFamily="2" charset="2"/>
              <a:buChar char="v"/>
            </a:pPr>
            <a:r>
              <a:rPr lang="en-PH" sz="2800" b="1" dirty="0">
                <a:latin typeface="Tahoma" panose="020B0604030504040204" pitchFamily="34" charset="0"/>
                <a:ea typeface="Tahoma" panose="020B0604030504040204" pitchFamily="34" charset="0"/>
                <a:cs typeface="Tahoma" panose="020B0604030504040204" pitchFamily="34" charset="0"/>
              </a:rPr>
              <a:t>Host</a:t>
            </a:r>
          </a:p>
          <a:p>
            <a:pPr marL="285750" indent="-285750">
              <a:lnSpc>
                <a:spcPct val="150000"/>
              </a:lnSpc>
              <a:buFont typeface="Wingdings" panose="05000000000000000000" pitchFamily="2" charset="2"/>
              <a:buChar char="v"/>
            </a:pPr>
            <a:r>
              <a:rPr lang="en-PH" sz="2800" b="1" dirty="0">
                <a:latin typeface="Tahoma" panose="020B0604030504040204" pitchFamily="34" charset="0"/>
                <a:ea typeface="Tahoma" panose="020B0604030504040204" pitchFamily="34" charset="0"/>
                <a:cs typeface="Tahoma" panose="020B0604030504040204" pitchFamily="34" charset="0"/>
              </a:rPr>
              <a:t>Environment</a:t>
            </a:r>
          </a:p>
          <a:p>
            <a:endParaRPr lang="en-PH" sz="2800" dirty="0">
              <a:latin typeface="Tahoma" panose="020B0604030504040204" pitchFamily="34" charset="0"/>
              <a:ea typeface="Tahoma" panose="020B0604030504040204" pitchFamily="34" charset="0"/>
              <a:cs typeface="Tahoma" panose="020B0604030504040204" pitchFamily="34" charset="0"/>
            </a:endParaRPr>
          </a:p>
        </p:txBody>
      </p:sp>
      <p:sp>
        <p:nvSpPr>
          <p:cNvPr id="4" name="Isosceles Triangle 3"/>
          <p:cNvSpPr/>
          <p:nvPr/>
        </p:nvSpPr>
        <p:spPr>
          <a:xfrm>
            <a:off x="5443293" y="2976810"/>
            <a:ext cx="2543662" cy="2386445"/>
          </a:xfrm>
          <a:prstGeom prst="triangle">
            <a:avLst>
              <a:gd name="adj" fmla="val 50000"/>
            </a:avLst>
          </a:prstGeom>
          <a:solidFill>
            <a:schemeClr val="accent5">
              <a:lumMod val="25000"/>
            </a:schemeClr>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1" spc="3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5" name="TextBox 4"/>
          <p:cNvSpPr txBox="1"/>
          <p:nvPr/>
        </p:nvSpPr>
        <p:spPr>
          <a:xfrm rot="16200000">
            <a:off x="5836000" y="4210848"/>
            <a:ext cx="1758251" cy="523220"/>
          </a:xfrm>
          <a:prstGeom prst="rect">
            <a:avLst/>
          </a:prstGeom>
          <a:noFill/>
        </p:spPr>
        <p:txBody>
          <a:bodyPr wrap="square" rtlCol="0">
            <a:spAutoFit/>
          </a:bodyPr>
          <a:lstStyle/>
          <a:p>
            <a:r>
              <a:rPr lang="en-PH" sz="2800" b="1" dirty="0">
                <a:solidFill>
                  <a:schemeClr val="bg1"/>
                </a:solidFill>
                <a:latin typeface="Tahoma" panose="020B0604030504040204" pitchFamily="34" charset="0"/>
                <a:ea typeface="Tahoma" panose="020B0604030504040204" pitchFamily="34" charset="0"/>
                <a:cs typeface="Tahoma" panose="020B0604030504040204" pitchFamily="34" charset="0"/>
              </a:rPr>
              <a:t>DISEASE</a:t>
            </a:r>
          </a:p>
        </p:txBody>
      </p:sp>
      <p:sp>
        <p:nvSpPr>
          <p:cNvPr id="6" name="TextBox 5"/>
          <p:cNvSpPr txBox="1"/>
          <p:nvPr/>
        </p:nvSpPr>
        <p:spPr>
          <a:xfrm>
            <a:off x="6148820" y="2583873"/>
            <a:ext cx="1132609" cy="369332"/>
          </a:xfrm>
          <a:prstGeom prst="rect">
            <a:avLst/>
          </a:prstGeom>
          <a:noFill/>
        </p:spPr>
        <p:txBody>
          <a:bodyPr wrap="square" rtlCol="0">
            <a:spAutoFit/>
          </a:bodyPr>
          <a:lstStyle/>
          <a:p>
            <a:pPr algn="ctr"/>
            <a:r>
              <a:rPr lang="en-PH" b="1" dirty="0">
                <a:latin typeface="Tahoma" panose="020B0604030504040204" pitchFamily="34" charset="0"/>
                <a:ea typeface="Tahoma" panose="020B0604030504040204" pitchFamily="34" charset="0"/>
                <a:cs typeface="Tahoma" panose="020B0604030504040204" pitchFamily="34" charset="0"/>
              </a:rPr>
              <a:t>AGENT</a:t>
            </a:r>
          </a:p>
        </p:txBody>
      </p:sp>
      <p:sp>
        <p:nvSpPr>
          <p:cNvPr id="7" name="TextBox 6"/>
          <p:cNvSpPr txBox="1"/>
          <p:nvPr/>
        </p:nvSpPr>
        <p:spPr>
          <a:xfrm>
            <a:off x="7299612" y="5421500"/>
            <a:ext cx="1844387" cy="338554"/>
          </a:xfrm>
          <a:prstGeom prst="rect">
            <a:avLst/>
          </a:prstGeom>
          <a:noFill/>
        </p:spPr>
        <p:txBody>
          <a:bodyPr wrap="square" rtlCol="0">
            <a:spAutoFit/>
          </a:bodyPr>
          <a:lstStyle/>
          <a:p>
            <a:pPr algn="r"/>
            <a:r>
              <a:rPr lang="en-PH" sz="1600" b="1" dirty="0">
                <a:latin typeface="Tahoma" panose="020B0604030504040204" pitchFamily="34" charset="0"/>
                <a:ea typeface="Tahoma" panose="020B0604030504040204" pitchFamily="34" charset="0"/>
                <a:cs typeface="Tahoma" panose="020B0604030504040204" pitchFamily="34" charset="0"/>
              </a:rPr>
              <a:t>ENVIRONMENT</a:t>
            </a:r>
          </a:p>
        </p:txBody>
      </p:sp>
      <p:sp>
        <p:nvSpPr>
          <p:cNvPr id="8" name="TextBox 7"/>
          <p:cNvSpPr txBox="1"/>
          <p:nvPr/>
        </p:nvSpPr>
        <p:spPr>
          <a:xfrm>
            <a:off x="4763555" y="5404180"/>
            <a:ext cx="1162049" cy="369332"/>
          </a:xfrm>
          <a:prstGeom prst="rect">
            <a:avLst/>
          </a:prstGeom>
          <a:noFill/>
        </p:spPr>
        <p:txBody>
          <a:bodyPr wrap="square" rtlCol="0">
            <a:spAutoFit/>
          </a:bodyPr>
          <a:lstStyle/>
          <a:p>
            <a:pPr algn="ctr"/>
            <a:r>
              <a:rPr lang="en-PH" b="1" dirty="0">
                <a:latin typeface="Tahoma" panose="020B0604030504040204" pitchFamily="34" charset="0"/>
                <a:ea typeface="Tahoma" panose="020B0604030504040204" pitchFamily="34" charset="0"/>
                <a:cs typeface="Tahoma" panose="020B0604030504040204" pitchFamily="34" charset="0"/>
              </a:rPr>
              <a:t>HOST</a:t>
            </a:r>
          </a:p>
        </p:txBody>
      </p:sp>
      <p:cxnSp>
        <p:nvCxnSpPr>
          <p:cNvPr id="10" name="Straight Arrow Connector 9"/>
          <p:cNvCxnSpPr/>
          <p:nvPr/>
        </p:nvCxnSpPr>
        <p:spPr>
          <a:xfrm>
            <a:off x="6877049" y="3017735"/>
            <a:ext cx="1200151" cy="232191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V="1">
            <a:off x="5436555" y="3061668"/>
            <a:ext cx="1126837" cy="2163866"/>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endCxn id="7" idx="1"/>
          </p:cNvCxnSpPr>
          <p:nvPr/>
        </p:nvCxnSpPr>
        <p:spPr>
          <a:xfrm>
            <a:off x="5999973" y="5588846"/>
            <a:ext cx="1299639" cy="193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7814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4122" y="2000251"/>
            <a:ext cx="6686550" cy="2377574"/>
          </a:xfrm>
          <a:prstGeom prst="rect">
            <a:avLst/>
          </a:prstGeom>
          <a:noFill/>
        </p:spPr>
        <p:txBody>
          <a:bodyPr wrap="square" rtlCol="0">
            <a:spAutoFit/>
          </a:bodyPr>
          <a:lstStyle/>
          <a:p>
            <a:r>
              <a:rPr lang="en-US" sz="2475" b="1" dirty="0">
                <a:latin typeface="Tahoma" panose="020B0604030504040204" pitchFamily="34" charset="0"/>
                <a:ea typeface="Tahoma" panose="020B0604030504040204" pitchFamily="34" charset="0"/>
                <a:cs typeface="Tahoma" panose="020B0604030504040204" pitchFamily="34" charset="0"/>
              </a:rPr>
              <a:t>Whenever You Feel Like Giving Up ... Ask yourself if you are </a:t>
            </a:r>
            <a:r>
              <a:rPr lang="en-US" sz="2475" b="1" u="sng" dirty="0">
                <a:latin typeface="Tahoma" panose="020B0604030504040204" pitchFamily="34" charset="0"/>
                <a:ea typeface="Tahoma" panose="020B0604030504040204" pitchFamily="34" charset="0"/>
                <a:cs typeface="Tahoma" panose="020B0604030504040204" pitchFamily="34" charset="0"/>
              </a:rPr>
              <a:t>giving up on or transforming your vision</a:t>
            </a:r>
            <a:r>
              <a:rPr lang="en-US" sz="2475" b="1" dirty="0">
                <a:latin typeface="Tahoma" panose="020B0604030504040204" pitchFamily="34" charset="0"/>
                <a:ea typeface="Tahoma" panose="020B0604030504040204" pitchFamily="34" charset="0"/>
                <a:cs typeface="Tahoma" panose="020B0604030504040204" pitchFamily="34" charset="0"/>
              </a:rPr>
              <a:t>?</a:t>
            </a:r>
          </a:p>
          <a:p>
            <a:endParaRPr lang="en-US" sz="2475" b="1" dirty="0">
              <a:latin typeface="Tahoma" panose="020B0604030504040204" pitchFamily="34" charset="0"/>
              <a:ea typeface="Tahoma" panose="020B0604030504040204" pitchFamily="34" charset="0"/>
              <a:cs typeface="Tahoma" panose="020B0604030504040204" pitchFamily="34" charset="0"/>
            </a:endParaRPr>
          </a:p>
          <a:p>
            <a:r>
              <a:rPr lang="en-US" sz="2475" b="1" dirty="0">
                <a:solidFill>
                  <a:srgbClr val="C00000"/>
                </a:solidFill>
                <a:latin typeface="Tahoma" panose="020B0604030504040204" pitchFamily="34" charset="0"/>
                <a:ea typeface="Tahoma" panose="020B0604030504040204" pitchFamily="34" charset="0"/>
                <a:cs typeface="Tahoma" panose="020B0604030504040204" pitchFamily="34" charset="0"/>
              </a:rPr>
              <a:t>Whenever You Feel Like Giving Up…. ASK Yourself, </a:t>
            </a:r>
            <a:r>
              <a:rPr lang="en-US" sz="2475" b="1" u="sng" dirty="0">
                <a:solidFill>
                  <a:srgbClr val="C00000"/>
                </a:solidFill>
                <a:latin typeface="Tahoma" panose="020B0604030504040204" pitchFamily="34" charset="0"/>
                <a:ea typeface="Tahoma" panose="020B0604030504040204" pitchFamily="34" charset="0"/>
                <a:cs typeface="Tahoma" panose="020B0604030504040204" pitchFamily="34" charset="0"/>
              </a:rPr>
              <a:t>Why Did You Start</a:t>
            </a:r>
            <a:r>
              <a:rPr lang="en-US" sz="2475" b="1" dirty="0">
                <a:solidFill>
                  <a:srgbClr val="C00000"/>
                </a:solidFill>
                <a:latin typeface="Tahoma" panose="020B0604030504040204" pitchFamily="34" charset="0"/>
                <a:ea typeface="Tahoma" panose="020B0604030504040204" pitchFamily="34" charset="0"/>
                <a:cs typeface="Tahoma" panose="020B0604030504040204" pitchFamily="34" charset="0"/>
              </a:rPr>
              <a:t>?</a:t>
            </a:r>
          </a:p>
        </p:txBody>
      </p:sp>
      <p:sp>
        <p:nvSpPr>
          <p:cNvPr id="3" name="TextBox 2"/>
          <p:cNvSpPr txBox="1"/>
          <p:nvPr/>
        </p:nvSpPr>
        <p:spPr>
          <a:xfrm>
            <a:off x="8447810" y="5651014"/>
            <a:ext cx="301399" cy="300082"/>
          </a:xfrm>
          <a:prstGeom prst="rect">
            <a:avLst/>
          </a:prstGeom>
          <a:noFill/>
        </p:spPr>
        <p:txBody>
          <a:bodyPr wrap="square" rtlCol="0">
            <a:spAutoFit/>
          </a:bodyPr>
          <a:lstStyle/>
          <a:p>
            <a:r>
              <a:rPr lang="en-ZA" sz="1350" b="1" dirty="0">
                <a:solidFill>
                  <a:schemeClr val="bg1"/>
                </a:solidFill>
              </a:rPr>
              <a:t>2</a:t>
            </a:r>
          </a:p>
        </p:txBody>
      </p:sp>
    </p:spTree>
    <p:extLst>
      <p:ext uri="{BB962C8B-B14F-4D97-AF65-F5344CB8AC3E}">
        <p14:creationId xmlns:p14="http://schemas.microsoft.com/office/powerpoint/2010/main" val="3490626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2363"/>
            <a:ext cx="8237273" cy="742207"/>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Epidemiological Triad</a:t>
            </a:r>
          </a:p>
        </p:txBody>
      </p:sp>
      <p:pic>
        <p:nvPicPr>
          <p:cNvPr id="3" name="Picture 2"/>
          <p:cNvPicPr>
            <a:picLocks noChangeAspect="1" noChangeArrowheads="1"/>
          </p:cNvPicPr>
          <p:nvPr/>
        </p:nvPicPr>
        <p:blipFill>
          <a:blip r:embed="rId2" cstate="print"/>
          <a:srcRect l="2564" t="9245" r="1709" b="4825"/>
          <a:stretch>
            <a:fillRect/>
          </a:stretch>
        </p:blipFill>
        <p:spPr bwMode="auto">
          <a:xfrm>
            <a:off x="73891" y="1071418"/>
            <a:ext cx="8998371" cy="5262418"/>
          </a:xfrm>
          <a:prstGeom prst="rect">
            <a:avLst/>
          </a:prstGeom>
          <a:noFill/>
          <a:ln w="9525">
            <a:noFill/>
            <a:miter lim="800000"/>
            <a:headEnd/>
            <a:tailEnd/>
          </a:ln>
          <a:effectLst/>
        </p:spPr>
      </p:pic>
    </p:spTree>
    <p:extLst>
      <p:ext uri="{BB962C8B-B14F-4D97-AF65-F5344CB8AC3E}">
        <p14:creationId xmlns:p14="http://schemas.microsoft.com/office/powerpoint/2010/main" val="49044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Classic Epidemiologic Theory</a:t>
            </a:r>
          </a:p>
        </p:txBody>
      </p:sp>
      <p:sp>
        <p:nvSpPr>
          <p:cNvPr id="3" name="Content Placeholder 2"/>
          <p:cNvSpPr>
            <a:spLocks noGrp="1"/>
          </p:cNvSpPr>
          <p:nvPr>
            <p:ph idx="1"/>
          </p:nvPr>
        </p:nvSpPr>
        <p:spPr>
          <a:xfrm>
            <a:off x="228600" y="1295400"/>
            <a:ext cx="8458200" cy="5105400"/>
          </a:xfrm>
        </p:spPr>
        <p:txBody>
          <a:bodyPr/>
          <a:lstStyle/>
          <a:p>
            <a:pPr>
              <a:buFont typeface="Wingdings" panose="05000000000000000000" pitchFamily="2" charset="2"/>
              <a:buChar char="v"/>
            </a:pPr>
            <a:r>
              <a:rPr lang="en-PH" sz="2800" b="1" dirty="0">
                <a:latin typeface="Tahoma" panose="020B0604030504040204" pitchFamily="34" charset="0"/>
                <a:ea typeface="Tahoma" panose="020B0604030504040204" pitchFamily="34" charset="0"/>
                <a:cs typeface="Tahoma" panose="020B0604030504040204" pitchFamily="34" charset="0"/>
              </a:rPr>
              <a:t>Agents</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Living organisms</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Exogenous chemicals</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Genetic traits</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Psychological factors and stress</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Nutritive elements</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Endogenous chemicals</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Physical forces</a:t>
            </a:r>
          </a:p>
          <a:p>
            <a:pPr marL="57150" indent="0">
              <a:buNone/>
            </a:pPr>
            <a:endParaRPr lang="en-PH" sz="24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Agents have characteristics such as </a:t>
            </a:r>
            <a:r>
              <a:rPr lang="en-PH" sz="2400" b="1" u="sng" dirty="0">
                <a:solidFill>
                  <a:srgbClr val="FF0000"/>
                </a:solidFill>
                <a:latin typeface="Tahoma" panose="020B0604030504040204" pitchFamily="34" charset="0"/>
                <a:ea typeface="Tahoma" panose="020B0604030504040204" pitchFamily="34" charset="0"/>
                <a:cs typeface="Tahoma" panose="020B0604030504040204" pitchFamily="34" charset="0"/>
              </a:rPr>
              <a:t>infectivity</a:t>
            </a:r>
            <a:r>
              <a:rPr lang="en-PH" sz="2400" dirty="0">
                <a:latin typeface="Tahoma" panose="020B0604030504040204" pitchFamily="34" charset="0"/>
                <a:ea typeface="Tahoma" panose="020B0604030504040204" pitchFamily="34" charset="0"/>
                <a:cs typeface="Tahoma" panose="020B0604030504040204" pitchFamily="34" charset="0"/>
              </a:rPr>
              <a:t>, </a:t>
            </a:r>
            <a:r>
              <a:rPr lang="en-PH" sz="2400" b="1" u="sng" dirty="0">
                <a:solidFill>
                  <a:srgbClr val="FF0000"/>
                </a:solidFill>
                <a:latin typeface="Tahoma" panose="020B0604030504040204" pitchFamily="34" charset="0"/>
                <a:ea typeface="Tahoma" panose="020B0604030504040204" pitchFamily="34" charset="0"/>
                <a:cs typeface="Tahoma" panose="020B0604030504040204" pitchFamily="34" charset="0"/>
              </a:rPr>
              <a:t>pathogenicity</a:t>
            </a:r>
            <a:r>
              <a:rPr lang="en-PH" sz="2400" dirty="0">
                <a:latin typeface="Tahoma" panose="020B0604030504040204" pitchFamily="34" charset="0"/>
                <a:ea typeface="Tahoma" panose="020B0604030504040204" pitchFamily="34" charset="0"/>
                <a:cs typeface="Tahoma" panose="020B0604030504040204" pitchFamily="34" charset="0"/>
              </a:rPr>
              <a:t> and </a:t>
            </a:r>
            <a:r>
              <a:rPr lang="en-PH" sz="2400" b="1" dirty="0">
                <a:solidFill>
                  <a:srgbClr val="FF0000"/>
                </a:solidFill>
                <a:latin typeface="Tahoma" panose="020B0604030504040204" pitchFamily="34" charset="0"/>
                <a:ea typeface="Tahoma" panose="020B0604030504040204" pitchFamily="34" charset="0"/>
                <a:cs typeface="Tahoma" panose="020B0604030504040204" pitchFamily="34" charset="0"/>
              </a:rPr>
              <a:t>virulence</a:t>
            </a:r>
            <a:r>
              <a:rPr lang="en-PH" sz="2400" dirty="0">
                <a:latin typeface="Tahoma" panose="020B0604030504040204" pitchFamily="34" charset="0"/>
                <a:ea typeface="Tahoma" panose="020B0604030504040204" pitchFamily="34" charset="0"/>
                <a:cs typeface="Tahoma" panose="020B0604030504040204" pitchFamily="34" charset="0"/>
              </a:rPr>
              <a:t> (ability to cause serious disease)</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They may be transmitted to host via vectors</a:t>
            </a:r>
          </a:p>
        </p:txBody>
      </p:sp>
    </p:spTree>
    <p:extLst>
      <p:ext uri="{BB962C8B-B14F-4D97-AF65-F5344CB8AC3E}">
        <p14:creationId xmlns:p14="http://schemas.microsoft.com/office/powerpoint/2010/main" val="4396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Classic Epidemiologic Theory</a:t>
            </a:r>
          </a:p>
        </p:txBody>
      </p:sp>
      <p:sp>
        <p:nvSpPr>
          <p:cNvPr id="3" name="Content Placeholder 2"/>
          <p:cNvSpPr>
            <a:spLocks noGrp="1"/>
          </p:cNvSpPr>
          <p:nvPr>
            <p:ph idx="1"/>
          </p:nvPr>
        </p:nvSpPr>
        <p:spPr>
          <a:xfrm>
            <a:off x="228600" y="1295400"/>
            <a:ext cx="8458200" cy="4525963"/>
          </a:xfrm>
        </p:spPr>
        <p:txBody>
          <a:bodyPr/>
          <a:lstStyle/>
          <a:p>
            <a:pPr>
              <a:buFont typeface="Wingdings" panose="05000000000000000000" pitchFamily="2" charset="2"/>
              <a:buChar char="v"/>
            </a:pPr>
            <a:r>
              <a:rPr lang="en-PH" sz="2800" b="1" dirty="0">
                <a:latin typeface="Tahoma" panose="020B0604030504040204" pitchFamily="34" charset="0"/>
                <a:ea typeface="Tahoma" panose="020B0604030504040204" pitchFamily="34" charset="0"/>
                <a:cs typeface="Tahoma" panose="020B0604030504040204" pitchFamily="34" charset="0"/>
              </a:rPr>
              <a:t>Host factor:</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Immunity and immunologic response</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Host behaviour</a:t>
            </a:r>
          </a:p>
          <a:p>
            <a:pPr marL="457200" lvl="1" indent="0">
              <a:buNone/>
            </a:pPr>
            <a:endParaRPr lang="en-PH" sz="20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800" b="1" dirty="0">
                <a:latin typeface="Tahoma" panose="020B0604030504040204" pitchFamily="34" charset="0"/>
                <a:ea typeface="Tahoma" panose="020B0604030504040204" pitchFamily="34" charset="0"/>
                <a:cs typeface="Tahoma" panose="020B0604030504040204" pitchFamily="34" charset="0"/>
              </a:rPr>
              <a:t>Environmental factors</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Physical environment (heat, cold, moisture)</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Biologic Environment (flora, fauna)</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Social environment (economic, political, culture)</a:t>
            </a:r>
          </a:p>
        </p:txBody>
      </p:sp>
    </p:spTree>
    <p:extLst>
      <p:ext uri="{BB962C8B-B14F-4D97-AF65-F5344CB8AC3E}">
        <p14:creationId xmlns:p14="http://schemas.microsoft.com/office/powerpoint/2010/main" val="3876162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Slide Number Placeholder 3"/>
          <p:cNvSpPr>
            <a:spLocks noGrp="1"/>
          </p:cNvSpPr>
          <p:nvPr>
            <p:ph type="sldNum" sz="quarter" idx="4294967295"/>
          </p:nvPr>
        </p:nvSpPr>
        <p:spPr>
          <a:xfrm>
            <a:off x="261288" y="6477000"/>
            <a:ext cx="653112" cy="32838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6515A3E8-1073-4540-8DF2-E79206D2BE7D}" type="slidenum">
              <a:rPr lang="ar-SA" altLang="en-US" smtClean="0">
                <a:solidFill>
                  <a:schemeClr val="bg1"/>
                </a:solidFill>
              </a:rPr>
              <a:pPr algn="l"/>
              <a:t>23</a:t>
            </a:fld>
            <a:endParaRPr lang="en-US" altLang="en-US" dirty="0">
              <a:solidFill>
                <a:schemeClr val="bg1"/>
              </a:solidFill>
            </a:endParaRPr>
          </a:p>
        </p:txBody>
      </p:sp>
      <p:sp>
        <p:nvSpPr>
          <p:cNvPr id="2054" name="Rectangle 2"/>
          <p:cNvSpPr>
            <a:spLocks noChangeArrowheads="1"/>
          </p:cNvSpPr>
          <p:nvPr/>
        </p:nvSpPr>
        <p:spPr bwMode="auto">
          <a:xfrm>
            <a:off x="3429000" y="1066800"/>
            <a:ext cx="2057400" cy="990600"/>
          </a:xfrm>
          <a:prstGeom prst="rect">
            <a:avLst/>
          </a:prstGeom>
          <a:solidFill>
            <a:srgbClr val="66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sp3d>
        </p:spPr>
        <p:txBody>
          <a:bodyPr wrap="none" anchor="ctr">
            <a:flatTx/>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2800" b="1" dirty="0">
                <a:latin typeface="Times New Roman" pitchFamily="18" charset="0"/>
              </a:rPr>
              <a:t>Agent</a:t>
            </a:r>
            <a:endParaRPr lang="en-US" altLang="en-US" sz="2400" b="1" dirty="0">
              <a:latin typeface="Times New Roman" pitchFamily="18" charset="0"/>
            </a:endParaRPr>
          </a:p>
        </p:txBody>
      </p:sp>
      <p:sp>
        <p:nvSpPr>
          <p:cNvPr id="2055" name="Rectangle 3"/>
          <p:cNvSpPr>
            <a:spLocks noChangeArrowheads="1"/>
          </p:cNvSpPr>
          <p:nvPr/>
        </p:nvSpPr>
        <p:spPr bwMode="auto">
          <a:xfrm>
            <a:off x="632615" y="5023757"/>
            <a:ext cx="2057400" cy="990600"/>
          </a:xfrm>
          <a:prstGeom prst="rect">
            <a:avLst/>
          </a:prstGeom>
          <a:solidFill>
            <a:srgbClr val="66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sp3d>
        </p:spPr>
        <p:txBody>
          <a:bodyPr wrap="none" anchor="ctr">
            <a:flatTx/>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2800" b="1" dirty="0">
                <a:latin typeface="Times New Roman" pitchFamily="18" charset="0"/>
              </a:rPr>
              <a:t>Host</a:t>
            </a:r>
            <a:endParaRPr lang="en-US" altLang="en-US" sz="2400" b="1" dirty="0">
              <a:latin typeface="Times New Roman" pitchFamily="18" charset="0"/>
            </a:endParaRPr>
          </a:p>
        </p:txBody>
      </p:sp>
      <p:sp>
        <p:nvSpPr>
          <p:cNvPr id="2056" name="Rectangle 4"/>
          <p:cNvSpPr>
            <a:spLocks noChangeArrowheads="1"/>
          </p:cNvSpPr>
          <p:nvPr/>
        </p:nvSpPr>
        <p:spPr bwMode="auto">
          <a:xfrm>
            <a:off x="6273800" y="5183414"/>
            <a:ext cx="2057400" cy="1066800"/>
          </a:xfrm>
          <a:prstGeom prst="rect">
            <a:avLst/>
          </a:prstGeom>
          <a:solidFill>
            <a:srgbClr val="66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sp3d>
        </p:spPr>
        <p:txBody>
          <a:bodyPr wrap="none" anchor="ctr">
            <a:flatTx/>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2800" b="1" dirty="0">
                <a:latin typeface="Times New Roman" pitchFamily="18" charset="0"/>
              </a:rPr>
              <a:t>Environment</a:t>
            </a:r>
            <a:endParaRPr lang="en-US" altLang="en-US" sz="2400" b="1" dirty="0">
              <a:latin typeface="Times New Roman" pitchFamily="18" charset="0"/>
            </a:endParaRPr>
          </a:p>
        </p:txBody>
      </p:sp>
      <p:sp>
        <p:nvSpPr>
          <p:cNvPr id="2057" name="Rectangle 5"/>
          <p:cNvSpPr>
            <a:spLocks noChangeArrowheads="1"/>
          </p:cNvSpPr>
          <p:nvPr/>
        </p:nvSpPr>
        <p:spPr bwMode="auto">
          <a:xfrm>
            <a:off x="3467100" y="3086100"/>
            <a:ext cx="2057400" cy="990600"/>
          </a:xfrm>
          <a:prstGeom prst="rect">
            <a:avLst/>
          </a:prstGeom>
          <a:solidFill>
            <a:srgbClr val="66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sp3d>
        </p:spPr>
        <p:txBody>
          <a:bodyPr wrap="none" anchor="ctr">
            <a:flatTx/>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2800" b="1">
                <a:latin typeface="Times New Roman" pitchFamily="18" charset="0"/>
              </a:rPr>
              <a:t>Vector</a:t>
            </a:r>
            <a:endParaRPr lang="en-US" altLang="en-US" sz="2400" b="1">
              <a:latin typeface="Times New Roman" pitchFamily="18" charset="0"/>
            </a:endParaRPr>
          </a:p>
        </p:txBody>
      </p:sp>
      <p:sp>
        <p:nvSpPr>
          <p:cNvPr id="2058" name="Line 6"/>
          <p:cNvSpPr>
            <a:spLocks noChangeShapeType="1"/>
          </p:cNvSpPr>
          <p:nvPr/>
        </p:nvSpPr>
        <p:spPr bwMode="auto">
          <a:xfrm flipH="1">
            <a:off x="2006373" y="2093686"/>
            <a:ext cx="1484313" cy="2743200"/>
          </a:xfrm>
          <a:prstGeom prst="line">
            <a:avLst/>
          </a:prstGeom>
          <a:ln>
            <a:headEnd/>
            <a:tailEnd/>
          </a:ln>
        </p:spPr>
        <p:style>
          <a:lnRef idx="3">
            <a:schemeClr val="dk1"/>
          </a:lnRef>
          <a:fillRef idx="0">
            <a:schemeClr val="dk1"/>
          </a:fillRef>
          <a:effectRef idx="2">
            <a:schemeClr val="dk1"/>
          </a:effectRef>
          <a:fontRef idx="minor">
            <a:schemeClr val="tx1"/>
          </a:fontRef>
        </p:style>
        <p:txBody>
          <a:bodyPr wrap="none" anchor="ctr"/>
          <a:lstStyle/>
          <a:p>
            <a:endParaRPr lang="en-PH"/>
          </a:p>
        </p:txBody>
      </p:sp>
      <p:sp>
        <p:nvSpPr>
          <p:cNvPr id="2059" name="Line 7"/>
          <p:cNvSpPr>
            <a:spLocks noChangeShapeType="1"/>
          </p:cNvSpPr>
          <p:nvPr/>
        </p:nvSpPr>
        <p:spPr bwMode="auto">
          <a:xfrm>
            <a:off x="5524500" y="1888672"/>
            <a:ext cx="1524000" cy="2344058"/>
          </a:xfrm>
          <a:prstGeom prst="line">
            <a:avLst/>
          </a:prstGeom>
          <a:ln>
            <a:headEnd/>
            <a:tailEnd/>
          </a:ln>
        </p:spPr>
        <p:style>
          <a:lnRef idx="3">
            <a:schemeClr val="dk1"/>
          </a:lnRef>
          <a:fillRef idx="0">
            <a:schemeClr val="dk1"/>
          </a:fillRef>
          <a:effectRef idx="2">
            <a:schemeClr val="dk1"/>
          </a:effectRef>
          <a:fontRef idx="minor">
            <a:schemeClr val="tx1"/>
          </a:fontRef>
        </p:style>
        <p:txBody>
          <a:bodyPr wrap="none" anchor="ctr"/>
          <a:lstStyle/>
          <a:p>
            <a:endParaRPr lang="en-PH"/>
          </a:p>
        </p:txBody>
      </p:sp>
      <p:sp>
        <p:nvSpPr>
          <p:cNvPr id="2060" name="Line 8"/>
          <p:cNvSpPr>
            <a:spLocks noChangeShapeType="1"/>
          </p:cNvSpPr>
          <p:nvPr/>
        </p:nvSpPr>
        <p:spPr bwMode="auto">
          <a:xfrm>
            <a:off x="2781300" y="6019800"/>
            <a:ext cx="3505200" cy="0"/>
          </a:xfrm>
          <a:prstGeom prst="line">
            <a:avLst/>
          </a:prstGeom>
          <a:ln>
            <a:headEnd/>
            <a:tailEnd/>
          </a:ln>
        </p:spPr>
        <p:style>
          <a:lnRef idx="3">
            <a:schemeClr val="dk1"/>
          </a:lnRef>
          <a:fillRef idx="0">
            <a:schemeClr val="dk1"/>
          </a:fillRef>
          <a:effectRef idx="2">
            <a:schemeClr val="dk1"/>
          </a:effectRef>
          <a:fontRef idx="minor">
            <a:schemeClr val="tx1"/>
          </a:fontRef>
        </p:style>
        <p:txBody>
          <a:bodyPr wrap="none" anchor="ctr"/>
          <a:lstStyle/>
          <a:p>
            <a:endParaRPr lang="en-PH"/>
          </a:p>
        </p:txBody>
      </p:sp>
      <p:sp>
        <p:nvSpPr>
          <p:cNvPr id="2061" name="Line 9"/>
          <p:cNvSpPr>
            <a:spLocks noChangeShapeType="1"/>
          </p:cNvSpPr>
          <p:nvPr/>
        </p:nvSpPr>
        <p:spPr bwMode="auto">
          <a:xfrm>
            <a:off x="4533900" y="2057400"/>
            <a:ext cx="0" cy="838200"/>
          </a:xfrm>
          <a:prstGeom prst="line">
            <a:avLst/>
          </a:prstGeom>
          <a:ln>
            <a:headEnd/>
            <a:tailEnd/>
          </a:ln>
        </p:spPr>
        <p:style>
          <a:lnRef idx="3">
            <a:schemeClr val="dk1"/>
          </a:lnRef>
          <a:fillRef idx="0">
            <a:schemeClr val="dk1"/>
          </a:fillRef>
          <a:effectRef idx="2">
            <a:schemeClr val="dk1"/>
          </a:effectRef>
          <a:fontRef idx="minor">
            <a:schemeClr val="tx1"/>
          </a:fontRef>
        </p:style>
        <p:txBody>
          <a:bodyPr wrap="none" anchor="ctr"/>
          <a:lstStyle/>
          <a:p>
            <a:endParaRPr lang="en-PH"/>
          </a:p>
        </p:txBody>
      </p:sp>
      <p:sp>
        <p:nvSpPr>
          <p:cNvPr id="2062" name="Line 10"/>
          <p:cNvSpPr>
            <a:spLocks noChangeShapeType="1"/>
          </p:cNvSpPr>
          <p:nvPr/>
        </p:nvSpPr>
        <p:spPr bwMode="auto">
          <a:xfrm flipH="1">
            <a:off x="2781300" y="4033157"/>
            <a:ext cx="685800" cy="9906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PH"/>
          </a:p>
        </p:txBody>
      </p:sp>
      <p:sp>
        <p:nvSpPr>
          <p:cNvPr id="2063" name="Line 11"/>
          <p:cNvSpPr>
            <a:spLocks noChangeShapeType="1"/>
          </p:cNvSpPr>
          <p:nvPr/>
        </p:nvSpPr>
        <p:spPr bwMode="auto">
          <a:xfrm>
            <a:off x="5441043" y="4076700"/>
            <a:ext cx="914400" cy="1143000"/>
          </a:xfrm>
          <a:prstGeom prst="line">
            <a:avLst/>
          </a:prstGeom>
          <a:ln>
            <a:headEnd/>
            <a:tailEnd/>
          </a:ln>
        </p:spPr>
        <p:style>
          <a:lnRef idx="3">
            <a:schemeClr val="dk1"/>
          </a:lnRef>
          <a:fillRef idx="0">
            <a:schemeClr val="dk1"/>
          </a:fillRef>
          <a:effectRef idx="2">
            <a:schemeClr val="dk1"/>
          </a:effectRef>
          <a:fontRef idx="minor">
            <a:schemeClr val="tx1"/>
          </a:fontRef>
        </p:style>
        <p:txBody>
          <a:bodyPr wrap="none" anchor="ctr"/>
          <a:lstStyle/>
          <a:p>
            <a:endParaRPr lang="en-PH"/>
          </a:p>
        </p:txBody>
      </p:sp>
      <p:graphicFrame>
        <p:nvGraphicFramePr>
          <p:cNvPr id="2050" name="Object 12"/>
          <p:cNvGraphicFramePr>
            <a:graphicFrameLocks noChangeAspect="1"/>
          </p:cNvGraphicFramePr>
          <p:nvPr/>
        </p:nvGraphicFramePr>
        <p:xfrm>
          <a:off x="2411413" y="1052513"/>
          <a:ext cx="990600" cy="935037"/>
        </p:xfrm>
        <a:graphic>
          <a:graphicData uri="http://schemas.openxmlformats.org/presentationml/2006/ole">
            <mc:AlternateContent xmlns:mc="http://schemas.openxmlformats.org/markup-compatibility/2006">
              <mc:Choice xmlns:v="urn:schemas-microsoft-com:vml" Requires="v">
                <p:oleObj name="Photo Editor Photo" r:id="rId3" imgW="2742857" imgH="2591162" progId="MSPhotoEd.3">
                  <p:embed/>
                </p:oleObj>
              </mc:Choice>
              <mc:Fallback>
                <p:oleObj name="Photo Editor Photo" r:id="rId3" imgW="2742857" imgH="2591162" progId="MSPhotoEd.3">
                  <p:embed/>
                  <p:pic>
                    <p:nvPicPr>
                      <p:cNvPr id="0" name=""/>
                      <p:cNvPicPr>
                        <a:picLocks noChangeAspect="1" noChangeArrowheads="1"/>
                      </p:cNvPicPr>
                      <p:nvPr/>
                    </p:nvPicPr>
                    <p:blipFill>
                      <a:blip r:embed="rId4">
                        <a:lum bright="-6000"/>
                        <a:extLst>
                          <a:ext uri="{28A0092B-C50C-407E-A947-70E740481C1C}">
                            <a14:useLocalDpi xmlns:a14="http://schemas.microsoft.com/office/drawing/2010/main" val="0"/>
                          </a:ext>
                        </a:extLst>
                      </a:blip>
                      <a:srcRect/>
                      <a:stretch>
                        <a:fillRect/>
                      </a:stretch>
                    </p:blipFill>
                    <p:spPr bwMode="auto">
                      <a:xfrm>
                        <a:off x="2411413" y="1052513"/>
                        <a:ext cx="990600" cy="93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13"/>
          <p:cNvGraphicFramePr>
            <a:graphicFrameLocks noChangeAspect="1"/>
          </p:cNvGraphicFramePr>
          <p:nvPr>
            <p:extLst>
              <p:ext uri="{D42A27DB-BD31-4B8C-83A1-F6EECF244321}">
                <p14:modId xmlns:p14="http://schemas.microsoft.com/office/powerpoint/2010/main" val="4108311644"/>
              </p:ext>
            </p:extLst>
          </p:nvPr>
        </p:nvGraphicFramePr>
        <p:xfrm>
          <a:off x="3739356" y="4083957"/>
          <a:ext cx="1512888" cy="1333500"/>
        </p:xfrm>
        <a:graphic>
          <a:graphicData uri="http://schemas.openxmlformats.org/presentationml/2006/ole">
            <mc:AlternateContent xmlns:mc="http://schemas.openxmlformats.org/markup-compatibility/2006">
              <mc:Choice xmlns:v="urn:schemas-microsoft-com:vml" Requires="v">
                <p:oleObj name="Photo Editor Photo" r:id="rId5" imgW="3048426" imgH="2685714" progId="MSPhotoEd.3">
                  <p:embed/>
                </p:oleObj>
              </mc:Choice>
              <mc:Fallback>
                <p:oleObj name="Photo Editor Photo" r:id="rId5" imgW="3048426" imgH="2685714" progId="MSPhotoEd.3">
                  <p:embed/>
                  <p:pic>
                    <p:nvPicPr>
                      <p:cNvPr id="0" name=""/>
                      <p:cNvPicPr>
                        <a:picLocks noChangeAspect="1" noChangeArrowheads="1"/>
                      </p:cNvPicPr>
                      <p:nvPr/>
                    </p:nvPicPr>
                    <p:blipFill>
                      <a:blip r:embed="rId6">
                        <a:lum bright="4000" contrast="-58000"/>
                        <a:extLst>
                          <a:ext uri="{28A0092B-C50C-407E-A947-70E740481C1C}">
                            <a14:useLocalDpi xmlns:a14="http://schemas.microsoft.com/office/drawing/2010/main" val="0"/>
                          </a:ext>
                        </a:extLst>
                      </a:blip>
                      <a:srcRect/>
                      <a:stretch>
                        <a:fillRect/>
                      </a:stretch>
                    </p:blipFill>
                    <p:spPr bwMode="auto">
                      <a:xfrm>
                        <a:off x="3739356" y="4083957"/>
                        <a:ext cx="1512888"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64" name="Picture 14" descr="click on picture for high resolution image">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201" y="4232729"/>
            <a:ext cx="13716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2" name="Object 15"/>
          <p:cNvGraphicFramePr>
            <a:graphicFrameLocks noChangeAspect="1"/>
          </p:cNvGraphicFramePr>
          <p:nvPr>
            <p:extLst>
              <p:ext uri="{D42A27DB-BD31-4B8C-83A1-F6EECF244321}">
                <p14:modId xmlns:p14="http://schemas.microsoft.com/office/powerpoint/2010/main" val="2771106991"/>
              </p:ext>
            </p:extLst>
          </p:nvPr>
        </p:nvGraphicFramePr>
        <p:xfrm>
          <a:off x="7010400" y="4076700"/>
          <a:ext cx="1905000" cy="1266825"/>
        </p:xfrm>
        <a:graphic>
          <a:graphicData uri="http://schemas.openxmlformats.org/presentationml/2006/ole">
            <mc:AlternateContent xmlns:mc="http://schemas.openxmlformats.org/markup-compatibility/2006">
              <mc:Choice xmlns:v="urn:schemas-microsoft-com:vml" Requires="v">
                <p:oleObj name="Photo Editor Photo" r:id="rId9" imgW="3809524" imgH="2534004" progId="MSPhotoEd.3">
                  <p:embed/>
                </p:oleObj>
              </mc:Choice>
              <mc:Fallback>
                <p:oleObj name="Photo Editor Photo" r:id="rId9" imgW="3809524" imgH="2534004"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0400" y="4076700"/>
                        <a:ext cx="19050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0720" name="Text Box 16"/>
          <p:cNvSpPr txBox="1">
            <a:spLocks noChangeArrowheads="1"/>
          </p:cNvSpPr>
          <p:nvPr/>
        </p:nvSpPr>
        <p:spPr bwMode="auto">
          <a:xfrm>
            <a:off x="457200" y="498474"/>
            <a:ext cx="1411287" cy="519113"/>
          </a:xfrm>
          <a:prstGeom prst="rect">
            <a:avLst/>
          </a:prstGeom>
          <a:noFill/>
          <a:ln w="9525">
            <a:noFill/>
            <a:miter lim="800000"/>
            <a:headEnd/>
            <a:tailEnd/>
          </a:ln>
          <a:effectLst/>
        </p:spPr>
        <p:txBody>
          <a:bodyPr wrap="none">
            <a:spAutoFit/>
          </a:bodyPr>
          <a:lstStyle/>
          <a:p>
            <a:pPr>
              <a:defRPr/>
            </a:pPr>
            <a:r>
              <a:rPr lang="en-US" sz="2800" b="1" dirty="0">
                <a:effectLst>
                  <a:outerShdw blurRad="38100" dist="38100" dir="2700000" algn="tl">
                    <a:srgbClr val="C0C0C0"/>
                  </a:outerShdw>
                </a:effectLst>
              </a:rPr>
              <a:t>Malaria</a:t>
            </a:r>
          </a:p>
        </p:txBody>
      </p:sp>
      <p:sp>
        <p:nvSpPr>
          <p:cNvPr id="2" name="Minus Sign 1">
            <a:extLst>
              <a:ext uri="{FF2B5EF4-FFF2-40B4-BE49-F238E27FC236}">
                <a16:creationId xmlns:a16="http://schemas.microsoft.com/office/drawing/2014/main" id="{322EB00F-B22C-EAB6-128E-37DE82075C02}"/>
              </a:ext>
            </a:extLst>
          </p:cNvPr>
          <p:cNvSpPr/>
          <p:nvPr/>
        </p:nvSpPr>
        <p:spPr>
          <a:xfrm rot="3829200">
            <a:off x="731093" y="4608866"/>
            <a:ext cx="340495" cy="269278"/>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47720027"/>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Era of Epidemiology</a:t>
            </a:r>
          </a:p>
        </p:txBody>
      </p:sp>
      <p:graphicFrame>
        <p:nvGraphicFramePr>
          <p:cNvPr id="3" name="Table 2"/>
          <p:cNvGraphicFramePr>
            <a:graphicFrameLocks noGrp="1"/>
          </p:cNvGraphicFramePr>
          <p:nvPr>
            <p:extLst>
              <p:ext uri="{D42A27DB-BD31-4B8C-83A1-F6EECF244321}">
                <p14:modId xmlns:p14="http://schemas.microsoft.com/office/powerpoint/2010/main" val="2961888275"/>
              </p:ext>
            </p:extLst>
          </p:nvPr>
        </p:nvGraphicFramePr>
        <p:xfrm>
          <a:off x="152400" y="1143000"/>
          <a:ext cx="8915400" cy="5180749"/>
        </p:xfrm>
        <a:graphic>
          <a:graphicData uri="http://schemas.openxmlformats.org/drawingml/2006/table">
            <a:tbl>
              <a:tblPr firstRow="1" bandRow="1">
                <a:tableStyleId>{5C22544A-7EE6-4342-B048-85BDC9FD1C3A}</a:tableStyleId>
              </a:tblPr>
              <a:tblGrid>
                <a:gridCol w="2189747">
                  <a:extLst>
                    <a:ext uri="{9D8B030D-6E8A-4147-A177-3AD203B41FA5}">
                      <a16:colId xmlns:a16="http://schemas.microsoft.com/office/drawing/2014/main" val="20000"/>
                    </a:ext>
                  </a:extLst>
                </a:gridCol>
                <a:gridCol w="3284621">
                  <a:extLst>
                    <a:ext uri="{9D8B030D-6E8A-4147-A177-3AD203B41FA5}">
                      <a16:colId xmlns:a16="http://schemas.microsoft.com/office/drawing/2014/main" val="20001"/>
                    </a:ext>
                  </a:extLst>
                </a:gridCol>
                <a:gridCol w="3441032">
                  <a:extLst>
                    <a:ext uri="{9D8B030D-6E8A-4147-A177-3AD203B41FA5}">
                      <a16:colId xmlns:a16="http://schemas.microsoft.com/office/drawing/2014/main" val="20002"/>
                    </a:ext>
                  </a:extLst>
                </a:gridCol>
              </a:tblGrid>
              <a:tr h="791629">
                <a:tc>
                  <a:txBody>
                    <a:bodyPr/>
                    <a:lstStyle/>
                    <a:p>
                      <a:r>
                        <a:rPr lang="en-PH" sz="2400" b="1" dirty="0">
                          <a:latin typeface="Tahoma" panose="020B0604030504040204" pitchFamily="34" charset="0"/>
                          <a:ea typeface="Tahoma" panose="020B0604030504040204" pitchFamily="34" charset="0"/>
                          <a:cs typeface="Tahoma" panose="020B0604030504040204" pitchFamily="34" charset="0"/>
                        </a:rPr>
                        <a:t>Era</a:t>
                      </a:r>
                    </a:p>
                  </a:txBody>
                  <a:tcPr>
                    <a:solidFill>
                      <a:schemeClr val="accent1">
                        <a:lumMod val="25000"/>
                      </a:schemeClr>
                    </a:solidFill>
                  </a:tcPr>
                </a:tc>
                <a:tc>
                  <a:txBody>
                    <a:bodyPr/>
                    <a:lstStyle/>
                    <a:p>
                      <a:r>
                        <a:rPr lang="en-PH" sz="2400" b="1" dirty="0">
                          <a:latin typeface="Tahoma" panose="020B0604030504040204" pitchFamily="34" charset="0"/>
                          <a:ea typeface="Tahoma" panose="020B0604030504040204" pitchFamily="34" charset="0"/>
                          <a:cs typeface="Tahoma" panose="020B0604030504040204" pitchFamily="34" charset="0"/>
                        </a:rPr>
                        <a:t>Medical Paradigm</a:t>
                      </a:r>
                    </a:p>
                  </a:txBody>
                  <a:tcPr>
                    <a:solidFill>
                      <a:schemeClr val="accent1">
                        <a:lumMod val="25000"/>
                      </a:schemeClr>
                    </a:solidFill>
                  </a:tcPr>
                </a:tc>
                <a:tc>
                  <a:txBody>
                    <a:bodyPr/>
                    <a:lstStyle/>
                    <a:p>
                      <a:r>
                        <a:rPr lang="en-PH" sz="2400" b="1" dirty="0">
                          <a:latin typeface="Tahoma" panose="020B0604030504040204" pitchFamily="34" charset="0"/>
                          <a:ea typeface="Tahoma" panose="020B0604030504040204" pitchFamily="34" charset="0"/>
                          <a:cs typeface="Tahoma" panose="020B0604030504040204" pitchFamily="34" charset="0"/>
                        </a:rPr>
                        <a:t>Preventative Approach</a:t>
                      </a:r>
                    </a:p>
                  </a:txBody>
                  <a:tcPr>
                    <a:solidFill>
                      <a:schemeClr val="accent1">
                        <a:lumMod val="25000"/>
                      </a:schemeClr>
                    </a:solidFill>
                  </a:tcPr>
                </a:tc>
                <a:extLst>
                  <a:ext uri="{0D108BD9-81ED-4DB2-BD59-A6C34878D82A}">
                    <a16:rowId xmlns:a16="http://schemas.microsoft.com/office/drawing/2014/main" val="10000"/>
                  </a:ext>
                </a:extLst>
              </a:tr>
              <a:tr h="791629">
                <a:tc>
                  <a:txBody>
                    <a:bodyPr/>
                    <a:lstStyle/>
                    <a:p>
                      <a:r>
                        <a:rPr lang="en-PH" b="1" dirty="0">
                          <a:latin typeface="Tahoma" panose="020B0604030504040204" pitchFamily="34" charset="0"/>
                          <a:ea typeface="Tahoma" panose="020B0604030504040204" pitchFamily="34" charset="0"/>
                          <a:cs typeface="Tahoma" panose="020B0604030504040204" pitchFamily="34" charset="0"/>
                        </a:rPr>
                        <a:t>Sanitary</a:t>
                      </a:r>
                    </a:p>
                  </a:txBody>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Miasma: Environmental  pollutants</a:t>
                      </a:r>
                    </a:p>
                  </a:txBody>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Drainage, sewage,</a:t>
                      </a:r>
                      <a:r>
                        <a:rPr lang="en-PH" b="1" baseline="0" dirty="0">
                          <a:latin typeface="Tahoma" panose="020B0604030504040204" pitchFamily="34" charset="0"/>
                          <a:ea typeface="Tahoma" panose="020B0604030504040204" pitchFamily="34" charset="0"/>
                          <a:cs typeface="Tahoma" panose="020B0604030504040204" pitchFamily="34" charset="0"/>
                        </a:rPr>
                        <a:t> sanitation</a:t>
                      </a:r>
                      <a:endParaRPr lang="en-PH" b="1"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1"/>
                  </a:ext>
                </a:extLst>
              </a:tr>
              <a:tr h="864036">
                <a:tc>
                  <a:txBody>
                    <a:bodyPr/>
                    <a:lstStyle/>
                    <a:p>
                      <a:r>
                        <a:rPr lang="en-PH" b="1" dirty="0">
                          <a:latin typeface="Tahoma" panose="020B0604030504040204" pitchFamily="34" charset="0"/>
                          <a:ea typeface="Tahoma" panose="020B0604030504040204" pitchFamily="34" charset="0"/>
                          <a:cs typeface="Tahoma" panose="020B0604030504040204" pitchFamily="34" charset="0"/>
                        </a:rPr>
                        <a:t>Infectious disease</a:t>
                      </a:r>
                      <a:r>
                        <a:rPr lang="en-PH" b="1" baseline="0" dirty="0">
                          <a:latin typeface="Tahoma" panose="020B0604030504040204" pitchFamily="34" charset="0"/>
                          <a:ea typeface="Tahoma" panose="020B0604030504040204" pitchFamily="34" charset="0"/>
                          <a:cs typeface="Tahoma" panose="020B0604030504040204" pitchFamily="34" charset="0"/>
                        </a:rPr>
                        <a:t> epidemiology</a:t>
                      </a:r>
                      <a:endParaRPr lang="en-PH"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Germ theory: single agent for a single diseases</a:t>
                      </a:r>
                    </a:p>
                  </a:txBody>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Vaccines,</a:t>
                      </a:r>
                      <a:r>
                        <a:rPr lang="en-PH" b="1" baseline="0" dirty="0">
                          <a:latin typeface="Tahoma" panose="020B0604030504040204" pitchFamily="34" charset="0"/>
                          <a:ea typeface="Tahoma" panose="020B0604030504040204" pitchFamily="34" charset="0"/>
                          <a:cs typeface="Tahoma" panose="020B0604030504040204" pitchFamily="34" charset="0"/>
                        </a:rPr>
                        <a:t> Isolations, quarantines &amp; Antibiotics</a:t>
                      </a:r>
                      <a:endParaRPr lang="en-PH" b="1"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2"/>
                  </a:ext>
                </a:extLst>
              </a:tr>
              <a:tr h="1641669">
                <a:tc>
                  <a:txBody>
                    <a:bodyPr/>
                    <a:lstStyle/>
                    <a:p>
                      <a:r>
                        <a:rPr lang="en-PH" b="1" dirty="0">
                          <a:latin typeface="Tahoma" panose="020B0604030504040204" pitchFamily="34" charset="0"/>
                          <a:ea typeface="Tahoma" panose="020B0604030504040204" pitchFamily="34" charset="0"/>
                          <a:cs typeface="Tahoma" panose="020B0604030504040204" pitchFamily="34" charset="0"/>
                        </a:rPr>
                        <a:t>Chronic disease</a:t>
                      </a:r>
                      <a:r>
                        <a:rPr lang="en-PH" b="1" baseline="0" dirty="0">
                          <a:latin typeface="Tahoma" panose="020B0604030504040204" pitchFamily="34" charset="0"/>
                          <a:ea typeface="Tahoma" panose="020B0604030504040204" pitchFamily="34" charset="0"/>
                          <a:cs typeface="Tahoma" panose="020B0604030504040204" pitchFamily="34" charset="0"/>
                        </a:rPr>
                        <a:t> epidemiology</a:t>
                      </a:r>
                      <a:endParaRPr lang="en-PH"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Black box: exposure related to outcome without necessity for intervening factors or pathogenesis</a:t>
                      </a:r>
                    </a:p>
                    <a:p>
                      <a:r>
                        <a:rPr lang="en-PH" b="1" dirty="0">
                          <a:latin typeface="Tahoma" panose="020B0604030504040204" pitchFamily="34" charset="0"/>
                          <a:ea typeface="Tahoma" panose="020B0604030504040204" pitchFamily="34" charset="0"/>
                          <a:cs typeface="Tahoma" panose="020B0604030504040204" pitchFamily="34" charset="0"/>
                        </a:rPr>
                        <a:t>Multi-causal</a:t>
                      </a:r>
                    </a:p>
                  </a:txBody>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Lifestyle</a:t>
                      </a:r>
                      <a:r>
                        <a:rPr lang="en-PH" b="1" baseline="0" dirty="0">
                          <a:latin typeface="Tahoma" panose="020B0604030504040204" pitchFamily="34" charset="0"/>
                          <a:ea typeface="Tahoma" panose="020B0604030504040204" pitchFamily="34" charset="0"/>
                          <a:cs typeface="Tahoma" panose="020B0604030504040204" pitchFamily="34" charset="0"/>
                        </a:rPr>
                        <a:t> &amp; Environmental modification</a:t>
                      </a:r>
                      <a:endParaRPr lang="en-PH" b="1"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3"/>
                  </a:ext>
                </a:extLst>
              </a:tr>
              <a:tr h="864036">
                <a:tc>
                  <a:txBody>
                    <a:bodyPr/>
                    <a:lstStyle/>
                    <a:p>
                      <a:r>
                        <a:rPr lang="en-PH" b="1" dirty="0">
                          <a:latin typeface="Tahoma" panose="020B0604030504040204" pitchFamily="34" charset="0"/>
                          <a:ea typeface="Tahoma" panose="020B0604030504040204" pitchFamily="34" charset="0"/>
                          <a:cs typeface="Tahoma" panose="020B0604030504040204" pitchFamily="34" charset="0"/>
                        </a:rPr>
                        <a:t>Eco-Epidemiology</a:t>
                      </a:r>
                    </a:p>
                  </a:txBody>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Societal perspective</a:t>
                      </a:r>
                    </a:p>
                    <a:p>
                      <a:r>
                        <a:rPr lang="en-PH" b="1" dirty="0">
                          <a:latin typeface="Tahoma" panose="020B0604030504040204" pitchFamily="34" charset="0"/>
                          <a:ea typeface="Tahoma" panose="020B0604030504040204" pitchFamily="34" charset="0"/>
                          <a:cs typeface="Tahoma" panose="020B0604030504040204" pitchFamily="34" charset="0"/>
                        </a:rPr>
                        <a:t>Globalisation</a:t>
                      </a:r>
                    </a:p>
                    <a:p>
                      <a:r>
                        <a:rPr lang="en-PH" b="1" dirty="0">
                          <a:latin typeface="Tahoma" panose="020B0604030504040204" pitchFamily="34" charset="0"/>
                          <a:ea typeface="Tahoma" panose="020B0604030504040204" pitchFamily="34" charset="0"/>
                          <a:cs typeface="Tahoma" panose="020B0604030504040204" pitchFamily="34" charset="0"/>
                        </a:rPr>
                        <a:t>Post genome</a:t>
                      </a:r>
                    </a:p>
                  </a:txBody>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Inter </a:t>
                      </a:r>
                      <a:r>
                        <a:rPr lang="en-PH" b="1" dirty="0" err="1">
                          <a:latin typeface="Tahoma" panose="020B0604030504040204" pitchFamily="34" charset="0"/>
                          <a:ea typeface="Tahoma" panose="020B0604030504040204" pitchFamily="34" charset="0"/>
                          <a:cs typeface="Tahoma" panose="020B0604030504040204" pitchFamily="34" charset="0"/>
                        </a:rPr>
                        <a:t>govt</a:t>
                      </a:r>
                      <a:r>
                        <a:rPr lang="en-PH" b="1" dirty="0">
                          <a:latin typeface="Tahoma" panose="020B0604030504040204" pitchFamily="34" charset="0"/>
                          <a:ea typeface="Tahoma" panose="020B0604030504040204" pitchFamily="34" charset="0"/>
                          <a:cs typeface="Tahoma" panose="020B0604030504040204" pitchFamily="34" charset="0"/>
                        </a:rPr>
                        <a:t> agencies, fiscal</a:t>
                      </a:r>
                      <a:r>
                        <a:rPr lang="en-PH" b="1" baseline="0" dirty="0">
                          <a:latin typeface="Tahoma" panose="020B0604030504040204" pitchFamily="34" charset="0"/>
                          <a:ea typeface="Tahoma" panose="020B0604030504040204" pitchFamily="34" charset="0"/>
                          <a:cs typeface="Tahoma" panose="020B0604030504040204" pitchFamily="34" charset="0"/>
                        </a:rPr>
                        <a:t> and environmental policies</a:t>
                      </a:r>
                    </a:p>
                    <a:p>
                      <a:r>
                        <a:rPr lang="en-PH" b="1" baseline="0" dirty="0">
                          <a:latin typeface="Tahoma" panose="020B0604030504040204" pitchFamily="34" charset="0"/>
                          <a:ea typeface="Tahoma" panose="020B0604030504040204" pitchFamily="34" charset="0"/>
                          <a:cs typeface="Tahoma" panose="020B0604030504040204" pitchFamily="34" charset="0"/>
                        </a:rPr>
                        <a:t>Gene therapy</a:t>
                      </a:r>
                      <a:endParaRPr lang="en-PH" b="1"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56274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Era of epidemiology: The Sanitary era</a:t>
            </a:r>
          </a:p>
        </p:txBody>
      </p:sp>
      <p:sp>
        <p:nvSpPr>
          <p:cNvPr id="3" name="Content Placeholder 2"/>
          <p:cNvSpPr>
            <a:spLocks noGrp="1"/>
          </p:cNvSpPr>
          <p:nvPr>
            <p:ph idx="1"/>
          </p:nvPr>
        </p:nvSpPr>
        <p:spPr>
          <a:xfrm>
            <a:off x="228600" y="1219200"/>
            <a:ext cx="5105400" cy="4525963"/>
          </a:xfrm>
        </p:spPr>
        <p:txBody>
          <a:bodyPr/>
          <a:lstStyle/>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Cause of disease at a societal level</a:t>
            </a:r>
          </a:p>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Mechanism – Miasma</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Setting up a system that routinely recorded the cause of death </a:t>
            </a:r>
            <a:r>
              <a:rPr lang="en-PH" sz="2000" b="1" dirty="0">
                <a:latin typeface="Tahoma" panose="020B0604030504040204" pitchFamily="34" charset="0"/>
                <a:ea typeface="Tahoma" panose="020B0604030504040204" pitchFamily="34" charset="0"/>
                <a:cs typeface="Tahoma" panose="020B0604030504040204" pitchFamily="34" charset="0"/>
              </a:rPr>
              <a:t>(Farr)</a:t>
            </a:r>
          </a:p>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Foul emanations from soil, air and water</a:t>
            </a:r>
          </a:p>
          <a:p>
            <a:pPr>
              <a:buFont typeface="Wingdings" panose="05000000000000000000" pitchFamily="2" charset="2"/>
              <a:buChar char="v"/>
            </a:pPr>
            <a:r>
              <a:rPr lang="en-PH" sz="2400" b="1" dirty="0">
                <a:latin typeface="Tahoma" panose="020B0604030504040204" pitchFamily="34" charset="0"/>
                <a:ea typeface="Tahoma" panose="020B0604030504040204" pitchFamily="34" charset="0"/>
                <a:cs typeface="Tahoma" panose="020B0604030504040204" pitchFamily="34" charset="0"/>
              </a:rPr>
              <a:t>Solutions: </a:t>
            </a:r>
            <a:r>
              <a:rPr lang="en-PH" sz="2400" dirty="0">
                <a:latin typeface="Tahoma" panose="020B0604030504040204" pitchFamily="34" charset="0"/>
                <a:ea typeface="Tahoma" panose="020B0604030504040204" pitchFamily="34" charset="0"/>
                <a:cs typeface="Tahoma" panose="020B0604030504040204" pitchFamily="34" charset="0"/>
              </a:rPr>
              <a:t>Drainage, clean water supplies, sanitation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1" y="3505200"/>
            <a:ext cx="1371599"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340757"/>
            <a:ext cx="1487261" cy="1368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638800" y="2708790"/>
            <a:ext cx="1371600" cy="307777"/>
          </a:xfrm>
          <a:prstGeom prst="rect">
            <a:avLst/>
          </a:prstGeom>
          <a:noFill/>
        </p:spPr>
        <p:txBody>
          <a:bodyPr wrap="square" rtlCol="0">
            <a:spAutoFit/>
          </a:bodyPr>
          <a:lstStyle/>
          <a:p>
            <a:r>
              <a:rPr lang="en-PH" sz="1400" b="1" dirty="0"/>
              <a:t>Nightingale</a:t>
            </a:r>
          </a:p>
        </p:txBody>
      </p:sp>
      <p:sp>
        <p:nvSpPr>
          <p:cNvPr id="10" name="TextBox 9"/>
          <p:cNvSpPr txBox="1"/>
          <p:nvPr/>
        </p:nvSpPr>
        <p:spPr>
          <a:xfrm>
            <a:off x="7285945" y="2708791"/>
            <a:ext cx="1828799" cy="307777"/>
          </a:xfrm>
          <a:prstGeom prst="rect">
            <a:avLst/>
          </a:prstGeom>
          <a:noFill/>
        </p:spPr>
        <p:txBody>
          <a:bodyPr wrap="square" rtlCol="0">
            <a:spAutoFit/>
          </a:bodyPr>
          <a:lstStyle/>
          <a:p>
            <a:r>
              <a:rPr lang="en-PH" sz="1400" b="1" dirty="0"/>
              <a:t>Edwin Chadwick</a:t>
            </a:r>
          </a:p>
        </p:txBody>
      </p:sp>
      <p:sp>
        <p:nvSpPr>
          <p:cNvPr id="6" name="TextBox 5"/>
          <p:cNvSpPr txBox="1"/>
          <p:nvPr/>
        </p:nvSpPr>
        <p:spPr>
          <a:xfrm>
            <a:off x="7467601" y="5257800"/>
            <a:ext cx="1334860" cy="307777"/>
          </a:xfrm>
          <a:prstGeom prst="rect">
            <a:avLst/>
          </a:prstGeom>
          <a:noFill/>
        </p:spPr>
        <p:txBody>
          <a:bodyPr wrap="square" rtlCol="0">
            <a:spAutoFit/>
          </a:bodyPr>
          <a:lstStyle/>
          <a:p>
            <a:r>
              <a:rPr lang="en-PH" sz="1400" b="1" dirty="0"/>
              <a:t>John Snow</a:t>
            </a:r>
          </a:p>
        </p:txBody>
      </p:sp>
      <p:sp>
        <p:nvSpPr>
          <p:cNvPr id="7" name="TextBox 6"/>
          <p:cNvSpPr txBox="1"/>
          <p:nvPr/>
        </p:nvSpPr>
        <p:spPr>
          <a:xfrm>
            <a:off x="5747433" y="5257800"/>
            <a:ext cx="1523999" cy="307777"/>
          </a:xfrm>
          <a:prstGeom prst="rect">
            <a:avLst/>
          </a:prstGeom>
          <a:noFill/>
        </p:spPr>
        <p:txBody>
          <a:bodyPr wrap="square" rtlCol="0">
            <a:spAutoFit/>
          </a:bodyPr>
          <a:lstStyle/>
          <a:p>
            <a:r>
              <a:rPr lang="en-PH" sz="1400" b="1" dirty="0"/>
              <a:t>William Farr</a:t>
            </a:r>
          </a:p>
        </p:txBody>
      </p:sp>
      <p:sp>
        <p:nvSpPr>
          <p:cNvPr id="8" name="AutoShape 7" descr="http://veryspatial.com/wp-content/uploads/2013/01/you-know-nothing-john-snow.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1" y="3541486"/>
            <a:ext cx="1252084" cy="1716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descr="Related image"/>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8800" y="1339273"/>
            <a:ext cx="1364117" cy="1369517"/>
          </a:xfrm>
          <a:prstGeom prst="rect">
            <a:avLst/>
          </a:prstGeom>
          <a:noFill/>
          <a:ln>
            <a:noFill/>
          </a:ln>
        </p:spPr>
      </p:pic>
    </p:spTree>
    <p:extLst>
      <p:ext uri="{BB962C8B-B14F-4D97-AF65-F5344CB8AC3E}">
        <p14:creationId xmlns:p14="http://schemas.microsoft.com/office/powerpoint/2010/main" val="486501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6" y="685800"/>
            <a:ext cx="89916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886" y="5664591"/>
            <a:ext cx="8980714" cy="584775"/>
          </a:xfrm>
          <a:prstGeom prst="rect">
            <a:avLst/>
          </a:prstGeom>
          <a:noFill/>
        </p:spPr>
        <p:txBody>
          <a:bodyPr wrap="square" rtlCol="0">
            <a:spAutoFit/>
          </a:bodyPr>
          <a:lstStyle/>
          <a:p>
            <a:r>
              <a:rPr lang="en-PH" sz="1600" b="1" i="1" dirty="0">
                <a:latin typeface="Tahoma" panose="020B0604030504040204" pitchFamily="34" charset="0"/>
                <a:ea typeface="Tahoma" panose="020B0604030504040204" pitchFamily="34" charset="0"/>
                <a:cs typeface="Tahoma" panose="020B0604030504040204" pitchFamily="34" charset="0"/>
              </a:rPr>
              <a:t>The Broad street cholera outbreak was a severe outbreak that occurred near Broad street (now renamed Broadwick street) in Soho district of London, England, 1854</a:t>
            </a:r>
          </a:p>
        </p:txBody>
      </p:sp>
      <p:sp>
        <p:nvSpPr>
          <p:cNvPr id="3" name="TextBox 2"/>
          <p:cNvSpPr txBox="1"/>
          <p:nvPr/>
        </p:nvSpPr>
        <p:spPr>
          <a:xfrm>
            <a:off x="304800" y="152400"/>
            <a:ext cx="7620000" cy="461665"/>
          </a:xfrm>
          <a:prstGeom prst="rect">
            <a:avLst/>
          </a:prstGeom>
          <a:noFill/>
        </p:spPr>
        <p:txBody>
          <a:bodyPr wrap="square" rtlCol="0">
            <a:spAutoFit/>
          </a:bodyPr>
          <a:lstStyle/>
          <a:p>
            <a:r>
              <a:rPr lang="en-PH" sz="2400" b="1" dirty="0">
                <a:latin typeface="Tahoma" panose="020B0604030504040204" pitchFamily="34" charset="0"/>
                <a:ea typeface="Tahoma" panose="020B0604030504040204" pitchFamily="34" charset="0"/>
                <a:cs typeface="Tahoma" panose="020B0604030504040204" pitchFamily="34" charset="0"/>
              </a:rPr>
              <a:t>John Snow Discovery : Cholera outbreak</a:t>
            </a:r>
          </a:p>
        </p:txBody>
      </p:sp>
    </p:spTree>
    <p:extLst>
      <p:ext uri="{BB962C8B-B14F-4D97-AF65-F5344CB8AC3E}">
        <p14:creationId xmlns:p14="http://schemas.microsoft.com/office/powerpoint/2010/main" val="2858466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15400" cy="717376"/>
          </a:xfrm>
        </p:spPr>
        <p:txBody>
          <a:bodyPr/>
          <a:lstStyle/>
          <a:p>
            <a:pPr algn="l"/>
            <a:r>
              <a:rPr lang="en-PH" sz="1800" b="1" dirty="0">
                <a:latin typeface="Tahoma" panose="020B0604030504040204" pitchFamily="34" charset="0"/>
                <a:ea typeface="Tahoma" panose="020B0604030504040204" pitchFamily="34" charset="0"/>
                <a:cs typeface="Tahoma" panose="020B0604030504040204" pitchFamily="34" charset="0"/>
              </a:rPr>
              <a:t>Broadwick street showing the John Snow memorial and public house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543800" cy="5338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3068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72251" cy="838200"/>
          </a:xfrm>
        </p:spPr>
        <p:txBody>
          <a:bodyPr/>
          <a:lstStyle/>
          <a:p>
            <a:pPr algn="l"/>
            <a:r>
              <a:rPr lang="en-PH" sz="2800" b="1" dirty="0">
                <a:latin typeface="Tahoma" panose="020B0604030504040204" pitchFamily="34" charset="0"/>
                <a:ea typeface="Tahoma" panose="020B0604030504040204" pitchFamily="34" charset="0"/>
                <a:cs typeface="Tahoma" panose="020B0604030504040204" pitchFamily="34" charset="0"/>
              </a:rPr>
              <a:t>Infectious Disease Era (paradigm: Germ Theory)</a:t>
            </a:r>
          </a:p>
        </p:txBody>
      </p:sp>
      <p:sp>
        <p:nvSpPr>
          <p:cNvPr id="3" name="Content Placeholder 2"/>
          <p:cNvSpPr>
            <a:spLocks noGrp="1"/>
          </p:cNvSpPr>
          <p:nvPr>
            <p:ph idx="1"/>
          </p:nvPr>
        </p:nvSpPr>
        <p:spPr>
          <a:xfrm>
            <a:off x="152399" y="1295400"/>
            <a:ext cx="8723745" cy="2209800"/>
          </a:xfrm>
        </p:spPr>
        <p:txBody>
          <a:bodyPr/>
          <a:lstStyle/>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Discovery of causal agent of </a:t>
            </a:r>
            <a:r>
              <a:rPr lang="en-PH" sz="2400" dirty="0" err="1">
                <a:latin typeface="Tahoma" panose="020B0604030504040204" pitchFamily="34" charset="0"/>
                <a:ea typeface="Tahoma" panose="020B0604030504040204" pitchFamily="34" charset="0"/>
                <a:cs typeface="Tahoma" panose="020B0604030504040204" pitchFamily="34" charset="0"/>
              </a:rPr>
              <a:t>Antrax</a:t>
            </a:r>
            <a:r>
              <a:rPr lang="en-PH" sz="2400" dirty="0">
                <a:latin typeface="Tahoma" panose="020B0604030504040204" pitchFamily="34" charset="0"/>
                <a:ea typeface="Tahoma" panose="020B0604030504040204" pitchFamily="34" charset="0"/>
                <a:cs typeface="Tahoma" panose="020B0604030504040204" pitchFamily="34" charset="0"/>
              </a:rPr>
              <a:t>, Tuberculosis &amp; Cholera (by Robert Koch)</a:t>
            </a:r>
          </a:p>
          <a:p>
            <a:pPr lvl="1">
              <a:buFont typeface="Wingdings" panose="05000000000000000000" pitchFamily="2" charset="2"/>
              <a:buChar char="v"/>
            </a:pPr>
            <a:r>
              <a:rPr lang="en-PH" sz="2400" dirty="0" err="1">
                <a:latin typeface="Tahoma" panose="020B0604030504040204" pitchFamily="34" charset="0"/>
                <a:ea typeface="Tahoma" panose="020B0604030504040204" pitchFamily="34" charset="0"/>
                <a:cs typeface="Tahoma" panose="020B0604030504040204" pitchFamily="34" charset="0"/>
              </a:rPr>
              <a:t>Vibro</a:t>
            </a:r>
            <a:r>
              <a:rPr lang="en-PH" sz="2400" dirty="0">
                <a:latin typeface="Tahoma" panose="020B0604030504040204" pitchFamily="34" charset="0"/>
                <a:ea typeface="Tahoma" panose="020B0604030504040204" pitchFamily="34" charset="0"/>
                <a:cs typeface="Tahoma" panose="020B0604030504040204" pitchFamily="34" charset="0"/>
              </a:rPr>
              <a:t> cholera (</a:t>
            </a:r>
            <a:r>
              <a:rPr lang="en-ZA" sz="2400" b="1" dirty="0">
                <a:solidFill>
                  <a:srgbClr val="FF0000"/>
                </a:solidFill>
                <a:latin typeface="Tahoma" panose="020B0604030504040204" pitchFamily="34" charset="0"/>
                <a:ea typeface="Tahoma" panose="020B0604030504040204" pitchFamily="34" charset="0"/>
                <a:cs typeface="Tahoma" panose="020B0604030504040204" pitchFamily="34" charset="0"/>
              </a:rPr>
              <a:t>1854</a:t>
            </a:r>
            <a:r>
              <a:rPr lang="en-ZA" sz="2400" dirty="0">
                <a:latin typeface="Tahoma" panose="020B0604030504040204" pitchFamily="34" charset="0"/>
                <a:ea typeface="Tahoma" panose="020B0604030504040204" pitchFamily="34" charset="0"/>
                <a:cs typeface="Tahoma" panose="020B0604030504040204" pitchFamily="34" charset="0"/>
              </a:rPr>
              <a:t>)</a:t>
            </a:r>
            <a:endParaRPr lang="en-PH" sz="2400" dirty="0">
              <a:latin typeface="Tahoma" panose="020B0604030504040204" pitchFamily="34" charset="0"/>
              <a:ea typeface="Tahoma" panose="020B0604030504040204" pitchFamily="34" charset="0"/>
              <a:cs typeface="Tahoma" panose="020B0604030504040204" pitchFamily="34" charset="0"/>
            </a:endParaRP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Bacillus </a:t>
            </a:r>
            <a:r>
              <a:rPr lang="en-PH" sz="2400" dirty="0" err="1">
                <a:latin typeface="Tahoma" panose="020B0604030504040204" pitchFamily="34" charset="0"/>
                <a:ea typeface="Tahoma" panose="020B0604030504040204" pitchFamily="34" charset="0"/>
                <a:cs typeface="Tahoma" panose="020B0604030504040204" pitchFamily="34" charset="0"/>
              </a:rPr>
              <a:t>Antrax</a:t>
            </a:r>
            <a:r>
              <a:rPr lang="en-PH" sz="2400" dirty="0">
                <a:latin typeface="Tahoma" panose="020B0604030504040204" pitchFamily="34" charset="0"/>
                <a:ea typeface="Tahoma" panose="020B0604030504040204" pitchFamily="34" charset="0"/>
                <a:cs typeface="Tahoma" panose="020B0604030504040204" pitchFamily="34" charset="0"/>
              </a:rPr>
              <a:t> (</a:t>
            </a:r>
            <a:r>
              <a:rPr lang="en-PH" sz="2400" b="1" dirty="0">
                <a:solidFill>
                  <a:srgbClr val="FF0000"/>
                </a:solidFill>
                <a:latin typeface="Tahoma" panose="020B0604030504040204" pitchFamily="34" charset="0"/>
                <a:ea typeface="Tahoma" panose="020B0604030504040204" pitchFamily="34" charset="0"/>
                <a:cs typeface="Tahoma" panose="020B0604030504040204" pitchFamily="34" charset="0"/>
              </a:rPr>
              <a:t>1877</a:t>
            </a:r>
            <a:r>
              <a:rPr lang="en-PH" sz="2400" dirty="0">
                <a:latin typeface="Tahoma" panose="020B0604030504040204" pitchFamily="34" charset="0"/>
                <a:ea typeface="Tahoma" panose="020B0604030504040204" pitchFamily="34" charset="0"/>
                <a:cs typeface="Tahoma" panose="020B0604030504040204" pitchFamily="34" charset="0"/>
              </a:rPr>
              <a:t>)</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Mycobacterium Tuberculosis(</a:t>
            </a:r>
            <a:r>
              <a:rPr lang="en-PH" sz="2400" b="1" dirty="0">
                <a:solidFill>
                  <a:srgbClr val="FF0000"/>
                </a:solidFill>
                <a:latin typeface="Tahoma" panose="020B0604030504040204" pitchFamily="34" charset="0"/>
                <a:ea typeface="Tahoma" panose="020B0604030504040204" pitchFamily="34" charset="0"/>
                <a:cs typeface="Tahoma" panose="020B0604030504040204" pitchFamily="34" charset="0"/>
              </a:rPr>
              <a:t>1882</a:t>
            </a:r>
            <a:r>
              <a:rPr lang="en-PH" sz="2400" dirty="0">
                <a:latin typeface="Tahoma" panose="020B0604030504040204" pitchFamily="34" charset="0"/>
                <a:ea typeface="Tahoma" panose="020B0604030504040204" pitchFamily="34" charset="0"/>
                <a:cs typeface="Tahoma" panose="020B0604030504040204" pitchFamily="34" charset="0"/>
              </a:rPr>
              <a:t>)</a:t>
            </a:r>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140364" y="3639126"/>
            <a:ext cx="5250872" cy="249381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32039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Risk factors Era (Paradigm: Black Box)</a:t>
            </a:r>
          </a:p>
        </p:txBody>
      </p:sp>
      <p:sp>
        <p:nvSpPr>
          <p:cNvPr id="3" name="Content Placeholder 2"/>
          <p:cNvSpPr>
            <a:spLocks noGrp="1"/>
          </p:cNvSpPr>
          <p:nvPr>
            <p:ph idx="1"/>
          </p:nvPr>
        </p:nvSpPr>
        <p:spPr>
          <a:xfrm>
            <a:off x="76200" y="1219200"/>
            <a:ext cx="6172200" cy="4495801"/>
          </a:xfrm>
        </p:spPr>
        <p:txBody>
          <a:bodyPr/>
          <a:lstStyle/>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Web causation (</a:t>
            </a:r>
            <a:r>
              <a:rPr lang="en-PH" sz="2800" dirty="0" err="1">
                <a:latin typeface="Tahoma" panose="020B0604030504040204" pitchFamily="34" charset="0"/>
                <a:ea typeface="Tahoma" panose="020B0604030504040204" pitchFamily="34" charset="0"/>
                <a:cs typeface="Tahoma" panose="020B0604030504040204" pitchFamily="34" charset="0"/>
              </a:rPr>
              <a:t>Macmahon</a:t>
            </a:r>
            <a:r>
              <a:rPr lang="en-PH" sz="2800" dirty="0">
                <a:latin typeface="Tahoma" panose="020B0604030504040204" pitchFamily="34" charset="0"/>
                <a:ea typeface="Tahoma" panose="020B0604030504040204" pitchFamily="34" charset="0"/>
                <a:cs typeface="Tahoma" panose="020B0604030504040204" pitchFamily="34" charset="0"/>
              </a:rPr>
              <a:t>, 1960)</a:t>
            </a:r>
          </a:p>
          <a:p>
            <a:pPr marL="0" indent="0">
              <a:buNone/>
            </a:pPr>
            <a:endParaRPr lang="en-PH" sz="2600" dirty="0">
              <a:latin typeface="Tahoma" panose="020B0604030504040204" pitchFamily="34" charset="0"/>
              <a:ea typeface="Tahoma" panose="020B0604030504040204" pitchFamily="34" charset="0"/>
              <a:cs typeface="Tahoma" panose="020B0604030504040204" pitchFamily="34" charset="0"/>
            </a:endParaRPr>
          </a:p>
          <a:p>
            <a:pPr lvl="2">
              <a:buFont typeface="Wingdings" panose="05000000000000000000" pitchFamily="2" charset="2"/>
              <a:buChar char="v"/>
            </a:pPr>
            <a:r>
              <a:rPr lang="en-PH" dirty="0">
                <a:latin typeface="Tahoma" panose="020B0604030504040204" pitchFamily="34" charset="0"/>
                <a:ea typeface="Tahoma" panose="020B0604030504040204" pitchFamily="34" charset="0"/>
                <a:cs typeface="Tahoma" panose="020B0604030504040204" pitchFamily="34" charset="0"/>
              </a:rPr>
              <a:t>All factors are at the same level</a:t>
            </a:r>
          </a:p>
          <a:p>
            <a:pPr marL="857250" lvl="2" indent="0">
              <a:buNone/>
            </a:pPr>
            <a:endParaRPr lang="en-PH" sz="1050" dirty="0">
              <a:latin typeface="Tahoma" panose="020B0604030504040204" pitchFamily="34" charset="0"/>
              <a:ea typeface="Tahoma" panose="020B0604030504040204" pitchFamily="34" charset="0"/>
              <a:cs typeface="Tahoma" panose="020B0604030504040204" pitchFamily="34" charset="0"/>
            </a:endParaRPr>
          </a:p>
          <a:p>
            <a:pPr lvl="2">
              <a:buFont typeface="Wingdings" panose="05000000000000000000" pitchFamily="2" charset="2"/>
              <a:buChar char="v"/>
            </a:pPr>
            <a:r>
              <a:rPr lang="en-PH" dirty="0">
                <a:latin typeface="Tahoma" panose="020B0604030504040204" pitchFamily="34" charset="0"/>
                <a:ea typeface="Tahoma" panose="020B0604030504040204" pitchFamily="34" charset="0"/>
                <a:cs typeface="Tahoma" panose="020B0604030504040204" pitchFamily="34" charset="0"/>
              </a:rPr>
              <a:t>Diseases can be preventable by cutting a few strands of the web</a:t>
            </a:r>
          </a:p>
          <a:p>
            <a:pPr marL="857250" lvl="2" indent="0">
              <a:buNone/>
            </a:pPr>
            <a:endParaRPr lang="en-PH" sz="1050" dirty="0">
              <a:latin typeface="Tahoma" panose="020B0604030504040204" pitchFamily="34" charset="0"/>
              <a:ea typeface="Tahoma" panose="020B0604030504040204" pitchFamily="34" charset="0"/>
              <a:cs typeface="Tahoma" panose="020B0604030504040204" pitchFamily="34" charset="0"/>
            </a:endParaRPr>
          </a:p>
          <a:p>
            <a:pPr lvl="2">
              <a:buFont typeface="Wingdings" panose="05000000000000000000" pitchFamily="2" charset="2"/>
              <a:buChar char="v"/>
            </a:pPr>
            <a:r>
              <a:rPr lang="en-PH" dirty="0">
                <a:latin typeface="Tahoma" panose="020B0604030504040204" pitchFamily="34" charset="0"/>
                <a:ea typeface="Tahoma" panose="020B0604030504040204" pitchFamily="34" charset="0"/>
                <a:cs typeface="Tahoma" panose="020B0604030504040204" pitchFamily="34" charset="0"/>
              </a:rPr>
              <a:t>Does not elucidate societal forces or air related to health</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828800"/>
            <a:ext cx="20574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705600" y="4326523"/>
            <a:ext cx="2209800" cy="338554"/>
          </a:xfrm>
          <a:prstGeom prst="rect">
            <a:avLst/>
          </a:prstGeom>
          <a:noFill/>
        </p:spPr>
        <p:txBody>
          <a:bodyPr wrap="square" rtlCol="0">
            <a:spAutoFit/>
          </a:bodyPr>
          <a:lstStyle/>
          <a:p>
            <a:r>
              <a:rPr lang="en-PH" sz="1600" b="1" dirty="0">
                <a:latin typeface="Tahoma" panose="020B0604030504040204" pitchFamily="34" charset="0"/>
                <a:ea typeface="Tahoma" panose="020B0604030504040204" pitchFamily="34" charset="0"/>
                <a:cs typeface="Tahoma" panose="020B0604030504040204" pitchFamily="34" charset="0"/>
              </a:rPr>
              <a:t>Brian </a:t>
            </a:r>
            <a:r>
              <a:rPr lang="en-PH" sz="1600" b="1" dirty="0" err="1">
                <a:latin typeface="Tahoma" panose="020B0604030504040204" pitchFamily="34" charset="0"/>
                <a:ea typeface="Tahoma" panose="020B0604030504040204" pitchFamily="34" charset="0"/>
                <a:cs typeface="Tahoma" panose="020B0604030504040204" pitchFamily="34" charset="0"/>
              </a:rPr>
              <a:t>Macmahon</a:t>
            </a:r>
            <a:endParaRPr lang="en-PH" sz="16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4955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782" y="508000"/>
            <a:ext cx="8811491" cy="5855855"/>
          </a:xfrm>
          <a:prstGeom prst="rect">
            <a:avLst/>
          </a:prstGeom>
        </p:spPr>
      </p:pic>
    </p:spTree>
    <p:extLst>
      <p:ext uri="{BB962C8B-B14F-4D97-AF65-F5344CB8AC3E}">
        <p14:creationId xmlns:p14="http://schemas.microsoft.com/office/powerpoint/2010/main" val="112569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9144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Causal Pie</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8153400" cy="3352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38600" y="3124200"/>
            <a:ext cx="184731" cy="369332"/>
          </a:xfrm>
          <a:prstGeom prst="rect">
            <a:avLst/>
          </a:prstGeom>
          <a:noFill/>
        </p:spPr>
        <p:txBody>
          <a:bodyPr wrap="none" rtlCol="0">
            <a:spAutoFit/>
          </a:bodyPr>
          <a:lstStyle/>
          <a:p>
            <a:endParaRPr lang="en-PH" dirty="0"/>
          </a:p>
        </p:txBody>
      </p:sp>
      <p:sp>
        <p:nvSpPr>
          <p:cNvPr id="5" name="TextBox 4"/>
          <p:cNvSpPr txBox="1"/>
          <p:nvPr/>
        </p:nvSpPr>
        <p:spPr>
          <a:xfrm>
            <a:off x="152400" y="4876800"/>
            <a:ext cx="8534400" cy="1323439"/>
          </a:xfrm>
          <a:prstGeom prst="rect">
            <a:avLst/>
          </a:prstGeom>
          <a:noFill/>
        </p:spPr>
        <p:txBody>
          <a:bodyPr wrap="square" rtlCol="0">
            <a:spAutoFit/>
          </a:bodyPr>
          <a:lstStyle/>
          <a:p>
            <a:pPr marL="285750" indent="-285750">
              <a:buFont typeface="Wingdings" panose="05000000000000000000" pitchFamily="2" charset="2"/>
              <a:buChar char="v"/>
            </a:pPr>
            <a:r>
              <a:rPr lang="en-PH" sz="2000" b="1" dirty="0">
                <a:solidFill>
                  <a:srgbClr val="FF0000"/>
                </a:solidFill>
                <a:latin typeface="Tahoma" panose="020B0604030504040204" pitchFamily="34" charset="0"/>
                <a:ea typeface="Tahoma" panose="020B0604030504040204" pitchFamily="34" charset="0"/>
                <a:cs typeface="Tahoma" panose="020B0604030504040204" pitchFamily="34" charset="0"/>
              </a:rPr>
              <a:t>Component causes </a:t>
            </a:r>
            <a:r>
              <a:rPr lang="en-PH" sz="2000" dirty="0">
                <a:latin typeface="Tahoma" panose="020B0604030504040204" pitchFamily="34" charset="0"/>
                <a:ea typeface="Tahoma" panose="020B0604030504040204" pitchFamily="34" charset="0"/>
                <a:cs typeface="Tahoma" panose="020B0604030504040204" pitchFamily="34" charset="0"/>
              </a:rPr>
              <a:t>(each slice of pie)</a:t>
            </a:r>
          </a:p>
          <a:p>
            <a:pPr marL="285750" indent="-285750">
              <a:buFont typeface="Wingdings" panose="05000000000000000000" pitchFamily="2" charset="2"/>
              <a:buChar char="v"/>
            </a:pPr>
            <a:r>
              <a:rPr lang="en-PH" sz="2000" b="1" dirty="0">
                <a:solidFill>
                  <a:srgbClr val="FF0000"/>
                </a:solidFill>
                <a:latin typeface="Tahoma" panose="020B0604030504040204" pitchFamily="34" charset="0"/>
                <a:ea typeface="Tahoma" panose="020B0604030504040204" pitchFamily="34" charset="0"/>
                <a:cs typeface="Tahoma" panose="020B0604030504040204" pitchFamily="34" charset="0"/>
              </a:rPr>
              <a:t>Necessary causes </a:t>
            </a:r>
            <a:r>
              <a:rPr lang="en-PH" sz="2000" dirty="0">
                <a:latin typeface="Tahoma" panose="020B0604030504040204" pitchFamily="34" charset="0"/>
                <a:ea typeface="Tahoma" panose="020B0604030504040204" pitchFamily="34" charset="0"/>
                <a:cs typeface="Tahoma" panose="020B0604030504040204" pitchFamily="34" charset="0"/>
              </a:rPr>
              <a:t>(A: in very pie, disease cannot occur without it)</a:t>
            </a:r>
          </a:p>
          <a:p>
            <a:pPr marL="285750" indent="-285750">
              <a:buFont typeface="Wingdings" panose="05000000000000000000" pitchFamily="2" charset="2"/>
              <a:buChar char="v"/>
            </a:pPr>
            <a:r>
              <a:rPr lang="en-PH" sz="2000" b="1" dirty="0">
                <a:solidFill>
                  <a:srgbClr val="FF0000"/>
                </a:solidFill>
                <a:latin typeface="Tahoma" panose="020B0604030504040204" pitchFamily="34" charset="0"/>
                <a:ea typeface="Tahoma" panose="020B0604030504040204" pitchFamily="34" charset="0"/>
                <a:cs typeface="Tahoma" panose="020B0604030504040204" pitchFamily="34" charset="0"/>
              </a:rPr>
              <a:t>Sufficient causes </a:t>
            </a:r>
            <a:r>
              <a:rPr lang="en-PH" sz="2000" dirty="0">
                <a:latin typeface="Tahoma" panose="020B0604030504040204" pitchFamily="34" charset="0"/>
                <a:ea typeface="Tahoma" panose="020B0604030504040204" pitchFamily="34" charset="0"/>
                <a:cs typeface="Tahoma" panose="020B0604030504040204" pitchFamily="34" charset="0"/>
              </a:rPr>
              <a:t>(a complete pie so disease will occur </a:t>
            </a:r>
          </a:p>
          <a:p>
            <a:pPr marL="285750" indent="-285750">
              <a:buFont typeface="Wingdings" panose="05000000000000000000" pitchFamily="2" charset="2"/>
              <a:buChar char="v"/>
            </a:pPr>
            <a:r>
              <a:rPr lang="en-PH" sz="2000" b="1" dirty="0">
                <a:solidFill>
                  <a:schemeClr val="accent2"/>
                </a:solidFill>
                <a:latin typeface="Tahoma" panose="020B0604030504040204" pitchFamily="34" charset="0"/>
                <a:ea typeface="Tahoma" panose="020B0604030504040204" pitchFamily="34" charset="0"/>
                <a:cs typeface="Tahoma" panose="020B0604030504040204" pitchFamily="34" charset="0"/>
              </a:rPr>
              <a:t>Prevention</a:t>
            </a:r>
            <a:r>
              <a:rPr lang="en-PH" sz="2000" dirty="0">
                <a:solidFill>
                  <a:schemeClr val="accent2"/>
                </a:solidFill>
                <a:latin typeface="Tahoma" panose="020B0604030504040204" pitchFamily="34" charset="0"/>
                <a:ea typeface="Tahoma" panose="020B0604030504040204" pitchFamily="34" charset="0"/>
                <a:cs typeface="Tahoma" panose="020B0604030504040204" pitchFamily="34" charset="0"/>
              </a:rPr>
              <a:t>: </a:t>
            </a:r>
            <a:r>
              <a:rPr lang="en-PH" sz="2000" dirty="0">
                <a:latin typeface="Tahoma" panose="020B0604030504040204" pitchFamily="34" charset="0"/>
                <a:ea typeface="Tahoma" panose="020B0604030504040204" pitchFamily="34" charset="0"/>
                <a:cs typeface="Tahoma" panose="020B0604030504040204" pitchFamily="34" charset="0"/>
              </a:rPr>
              <a:t>Remove at least one slice of the pie</a:t>
            </a:r>
          </a:p>
        </p:txBody>
      </p:sp>
    </p:spTree>
    <p:extLst>
      <p:ext uri="{BB962C8B-B14F-4D97-AF65-F5344CB8AC3E}">
        <p14:creationId xmlns:p14="http://schemas.microsoft.com/office/powerpoint/2010/main" val="59740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771"/>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Implications of the causal pie</a:t>
            </a:r>
          </a:p>
        </p:txBody>
      </p:sp>
      <p:sp>
        <p:nvSpPr>
          <p:cNvPr id="3" name="Content Placeholder 2"/>
          <p:cNvSpPr>
            <a:spLocks noGrp="1"/>
          </p:cNvSpPr>
          <p:nvPr>
            <p:ph idx="1"/>
          </p:nvPr>
        </p:nvSpPr>
        <p:spPr>
          <a:xfrm>
            <a:off x="152400" y="1143000"/>
            <a:ext cx="8915400" cy="5257800"/>
          </a:xfrm>
        </p:spPr>
        <p:txBody>
          <a:bodyPr/>
          <a:lstStyle/>
          <a:p>
            <a:pPr>
              <a:buFont typeface="Wingdings" panose="05000000000000000000" pitchFamily="2" charset="2"/>
              <a:buChar char="v"/>
            </a:pPr>
            <a:r>
              <a:rPr lang="en-PH" sz="2300" dirty="0">
                <a:latin typeface="Tahoma" panose="020B0604030504040204" pitchFamily="34" charset="0"/>
                <a:ea typeface="Tahoma" panose="020B0604030504040204" pitchFamily="34" charset="0"/>
                <a:cs typeface="Tahoma" panose="020B0604030504040204" pitchFamily="34" charset="0"/>
              </a:rPr>
              <a:t>The “</a:t>
            </a:r>
            <a:r>
              <a:rPr lang="en-PH" sz="2300" b="1" dirty="0">
                <a:latin typeface="Tahoma" panose="020B0604030504040204" pitchFamily="34" charset="0"/>
                <a:ea typeface="Tahoma" panose="020B0604030504040204" pitchFamily="34" charset="0"/>
                <a:cs typeface="Tahoma" panose="020B0604030504040204" pitchFamily="34" charset="0"/>
              </a:rPr>
              <a:t>Strength” </a:t>
            </a:r>
            <a:r>
              <a:rPr lang="en-PH" sz="2300" dirty="0">
                <a:latin typeface="Tahoma" panose="020B0604030504040204" pitchFamily="34" charset="0"/>
                <a:ea typeface="Tahoma" panose="020B0604030504040204" pitchFamily="34" charset="0"/>
                <a:cs typeface="Tahoma" panose="020B0604030504040204" pitchFamily="34" charset="0"/>
              </a:rPr>
              <a:t>of a component cause depends on the </a:t>
            </a:r>
            <a:r>
              <a:rPr lang="en-PH" sz="2300" b="1" u="sng" dirty="0">
                <a:solidFill>
                  <a:srgbClr val="FF0000"/>
                </a:solidFill>
                <a:latin typeface="Tahoma" panose="020B0604030504040204" pitchFamily="34" charset="0"/>
                <a:ea typeface="Tahoma" panose="020B0604030504040204" pitchFamily="34" charset="0"/>
                <a:cs typeface="Tahoma" panose="020B0604030504040204" pitchFamily="34" charset="0"/>
              </a:rPr>
              <a:t>prevalence in the population </a:t>
            </a:r>
            <a:r>
              <a:rPr lang="en-PH" sz="2300" dirty="0">
                <a:latin typeface="Tahoma" panose="020B0604030504040204" pitchFamily="34" charset="0"/>
                <a:ea typeface="Tahoma" panose="020B0604030504040204" pitchFamily="34" charset="0"/>
                <a:cs typeface="Tahoma" panose="020B0604030504040204" pitchFamily="34" charset="0"/>
              </a:rPr>
              <a:t>of the other component causes in the causal mechanism</a:t>
            </a:r>
          </a:p>
          <a:p>
            <a:pPr lvl="1">
              <a:buFont typeface="Wingdings" panose="05000000000000000000" pitchFamily="2" charset="2"/>
              <a:buChar char="v"/>
            </a:pPr>
            <a:r>
              <a:rPr lang="en-PH" sz="1800" dirty="0">
                <a:latin typeface="Tahoma" panose="020B0604030504040204" pitchFamily="34" charset="0"/>
                <a:ea typeface="Tahoma" panose="020B0604030504040204" pitchFamily="34" charset="0"/>
                <a:cs typeface="Tahoma" panose="020B0604030504040204" pitchFamily="34" charset="0"/>
              </a:rPr>
              <a:t>A factor will appear to have a strong effect if the other component causes are common in the population</a:t>
            </a:r>
          </a:p>
          <a:p>
            <a:pPr lvl="1">
              <a:buFont typeface="Wingdings" panose="05000000000000000000" pitchFamily="2" charset="2"/>
              <a:buChar char="v"/>
            </a:pPr>
            <a:r>
              <a:rPr lang="en-PH" sz="1800" dirty="0">
                <a:latin typeface="Tahoma" panose="020B0604030504040204" pitchFamily="34" charset="0"/>
                <a:ea typeface="Tahoma" panose="020B0604030504040204" pitchFamily="34" charset="0"/>
                <a:cs typeface="Tahoma" panose="020B0604030504040204" pitchFamily="34" charset="0"/>
              </a:rPr>
              <a:t>A factor will appear to have a weak effect if the other component causes are rare in the population</a:t>
            </a:r>
          </a:p>
          <a:p>
            <a:pPr marL="457200" lvl="1" indent="0">
              <a:buNone/>
            </a:pPr>
            <a:endParaRPr lang="en-PH" sz="1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300" b="1" dirty="0">
                <a:latin typeface="Tahoma" panose="020B0604030504040204" pitchFamily="34" charset="0"/>
                <a:ea typeface="Tahoma" panose="020B0604030504040204" pitchFamily="34" charset="0"/>
                <a:cs typeface="Tahoma" panose="020B0604030504040204" pitchFamily="34" charset="0"/>
              </a:rPr>
              <a:t>No component </a:t>
            </a:r>
            <a:r>
              <a:rPr lang="en-PH" sz="2300" dirty="0">
                <a:latin typeface="Tahoma" panose="020B0604030504040204" pitchFamily="34" charset="0"/>
                <a:ea typeface="Tahoma" panose="020B0604030504040204" pitchFamily="34" charset="0"/>
                <a:cs typeface="Tahoma" panose="020B0604030504040204" pitchFamily="34" charset="0"/>
              </a:rPr>
              <a:t>cause/acts alone to produce disease</a:t>
            </a:r>
          </a:p>
          <a:p>
            <a:pPr>
              <a:buFont typeface="Wingdings" panose="05000000000000000000" pitchFamily="2" charset="2"/>
              <a:buChar char="v"/>
            </a:pPr>
            <a:r>
              <a:rPr lang="en-PH" sz="2300" dirty="0">
                <a:latin typeface="Tahoma" panose="020B0604030504040204" pitchFamily="34" charset="0"/>
                <a:ea typeface="Tahoma" panose="020B0604030504040204" pitchFamily="34" charset="0"/>
                <a:cs typeface="Tahoma" panose="020B0604030504040204" pitchFamily="34" charset="0"/>
              </a:rPr>
              <a:t>Every case of a disease is the result of </a:t>
            </a:r>
            <a:r>
              <a:rPr lang="en-PH" sz="2300" b="1" dirty="0">
                <a:solidFill>
                  <a:srgbClr val="FF0000"/>
                </a:solidFill>
                <a:latin typeface="Tahoma" panose="020B0604030504040204" pitchFamily="34" charset="0"/>
                <a:ea typeface="Tahoma" panose="020B0604030504040204" pitchFamily="34" charset="0"/>
                <a:cs typeface="Tahoma" panose="020B0604030504040204" pitchFamily="34" charset="0"/>
              </a:rPr>
              <a:t>multiple component </a:t>
            </a:r>
            <a:r>
              <a:rPr lang="en-PH" sz="2300" dirty="0">
                <a:latin typeface="Tahoma" panose="020B0604030504040204" pitchFamily="34" charset="0"/>
                <a:ea typeface="Tahoma" panose="020B0604030504040204" pitchFamily="34" charset="0"/>
                <a:cs typeface="Tahoma" panose="020B0604030504040204" pitchFamily="34" charset="0"/>
              </a:rPr>
              <a:t>causes acting jointly in a causal mechanism (“</a:t>
            </a:r>
            <a:r>
              <a:rPr lang="en-PH" sz="2300" b="1" i="1" dirty="0">
                <a:latin typeface="Tahoma" panose="020B0604030504040204" pitchFamily="34" charset="0"/>
                <a:ea typeface="Tahoma" panose="020B0604030504040204" pitchFamily="34" charset="0"/>
                <a:cs typeface="Tahoma" panose="020B0604030504040204" pitchFamily="34" charset="0"/>
              </a:rPr>
              <a:t>Pie</a:t>
            </a:r>
            <a:r>
              <a:rPr lang="en-PH" sz="2300" dirty="0">
                <a:latin typeface="Tahoma" panose="020B0604030504040204" pitchFamily="34" charset="0"/>
                <a:ea typeface="Tahoma" panose="020B0604030504040204" pitchFamily="34" charset="0"/>
                <a:cs typeface="Tahoma" panose="020B0604030504040204" pitchFamily="34" charset="0"/>
              </a:rPr>
              <a:t>”)</a:t>
            </a:r>
          </a:p>
          <a:p>
            <a:pPr marL="0" indent="0">
              <a:buNone/>
            </a:pPr>
            <a:endParaRPr lang="en-PH" sz="23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300" dirty="0">
                <a:latin typeface="Tahoma" panose="020B0604030504040204" pitchFamily="34" charset="0"/>
                <a:ea typeface="Tahoma" panose="020B0604030504040204" pitchFamily="34" charset="0"/>
                <a:cs typeface="Tahoma" panose="020B0604030504040204" pitchFamily="34" charset="0"/>
              </a:rPr>
              <a:t>The sum of  the fractions of a disease attributable to each of its causes </a:t>
            </a:r>
            <a:r>
              <a:rPr lang="en-PH" sz="2300" b="1" i="1" dirty="0">
                <a:solidFill>
                  <a:srgbClr val="FF0000"/>
                </a:solidFill>
                <a:latin typeface="Tahoma" panose="020B0604030504040204" pitchFamily="34" charset="0"/>
                <a:ea typeface="Tahoma" panose="020B0604030504040204" pitchFamily="34" charset="0"/>
                <a:cs typeface="Tahoma" panose="020B0604030504040204" pitchFamily="34" charset="0"/>
              </a:rPr>
              <a:t>does not equal to 100% </a:t>
            </a:r>
            <a:r>
              <a:rPr lang="en-PH" sz="2300" dirty="0">
                <a:latin typeface="Tahoma" panose="020B0604030504040204" pitchFamily="34" charset="0"/>
                <a:ea typeface="Tahoma" panose="020B0604030504040204" pitchFamily="34" charset="0"/>
                <a:cs typeface="Tahoma" panose="020B0604030504040204" pitchFamily="34" charset="0"/>
              </a:rPr>
              <a:t>but instead has no up limit</a:t>
            </a:r>
          </a:p>
        </p:txBody>
      </p:sp>
    </p:spTree>
    <p:extLst>
      <p:ext uri="{BB962C8B-B14F-4D97-AF65-F5344CB8AC3E}">
        <p14:creationId xmlns:p14="http://schemas.microsoft.com/office/powerpoint/2010/main" val="1512509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829"/>
            <a:ext cx="8229600" cy="834571"/>
          </a:xfrm>
        </p:spPr>
        <p:txBody>
          <a:bodyPr/>
          <a:lstStyle/>
          <a:p>
            <a:r>
              <a:rPr lang="en-PH" sz="4000" b="1" dirty="0">
                <a:latin typeface="Tahoma" panose="020B0604030504040204" pitchFamily="34" charset="0"/>
                <a:ea typeface="Tahoma" panose="020B0604030504040204" pitchFamily="34" charset="0"/>
                <a:cs typeface="Tahoma" panose="020B0604030504040204" pitchFamily="34" charset="0"/>
              </a:rPr>
              <a:t>Cause</a:t>
            </a:r>
          </a:p>
        </p:txBody>
      </p:sp>
      <p:sp>
        <p:nvSpPr>
          <p:cNvPr id="3" name="Content Placeholder 2"/>
          <p:cNvSpPr>
            <a:spLocks noGrp="1"/>
          </p:cNvSpPr>
          <p:nvPr>
            <p:ph idx="1"/>
          </p:nvPr>
        </p:nvSpPr>
        <p:spPr>
          <a:xfrm>
            <a:off x="76200" y="1371600"/>
            <a:ext cx="8915400" cy="4754563"/>
          </a:xfrm>
        </p:spPr>
        <p:txBody>
          <a:bodyPr/>
          <a:lstStyle/>
          <a:p>
            <a:pPr marL="0" indent="0">
              <a:buNone/>
            </a:pPr>
            <a:r>
              <a:rPr lang="en-PH" sz="2800" b="1" i="1" dirty="0">
                <a:latin typeface="Tahoma" panose="020B0604030504040204" pitchFamily="34" charset="0"/>
                <a:ea typeface="Tahoma" panose="020B0604030504040204" pitchFamily="34" charset="0"/>
                <a:cs typeface="Tahoma" panose="020B0604030504040204" pitchFamily="34" charset="0"/>
              </a:rPr>
              <a:t>Why worry about Causes</a:t>
            </a:r>
          </a:p>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So that we can </a:t>
            </a:r>
            <a:r>
              <a:rPr lang="en-PH" sz="2800" b="1" dirty="0">
                <a:solidFill>
                  <a:srgbClr val="FF0000"/>
                </a:solidFill>
                <a:latin typeface="Tahoma" panose="020B0604030504040204" pitchFamily="34" charset="0"/>
                <a:ea typeface="Tahoma" panose="020B0604030504040204" pitchFamily="34" charset="0"/>
                <a:cs typeface="Tahoma" panose="020B0604030504040204" pitchFamily="34" charset="0"/>
              </a:rPr>
              <a:t>intervene</a:t>
            </a:r>
          </a:p>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So that we can </a:t>
            </a:r>
            <a:r>
              <a:rPr lang="en-PH" sz="2800" b="1" dirty="0">
                <a:solidFill>
                  <a:srgbClr val="FF0000"/>
                </a:solidFill>
                <a:latin typeface="Tahoma" panose="020B0604030504040204" pitchFamily="34" charset="0"/>
                <a:ea typeface="Tahoma" panose="020B0604030504040204" pitchFamily="34" charset="0"/>
                <a:cs typeface="Tahoma" panose="020B0604030504040204" pitchFamily="34" charset="0"/>
              </a:rPr>
              <a:t>reduce or prevent </a:t>
            </a:r>
            <a:r>
              <a:rPr lang="en-PH" sz="2800" dirty="0">
                <a:latin typeface="Tahoma" panose="020B0604030504040204" pitchFamily="34" charset="0"/>
                <a:ea typeface="Tahoma" panose="020B0604030504040204" pitchFamily="34" charset="0"/>
                <a:cs typeface="Tahoma" panose="020B0604030504040204" pitchFamily="34" charset="0"/>
              </a:rPr>
              <a:t>disease occurrence</a:t>
            </a:r>
          </a:p>
          <a:p>
            <a:pPr marL="0" indent="0">
              <a:buNone/>
            </a:pPr>
            <a:endParaRPr lang="en-PH" sz="28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PH" sz="2800" b="1" i="1" dirty="0">
                <a:latin typeface="Tahoma" panose="020B0604030504040204" pitchFamily="34" charset="0"/>
                <a:ea typeface="Tahoma" panose="020B0604030504040204" pitchFamily="34" charset="0"/>
                <a:cs typeface="Tahoma" panose="020B0604030504040204" pitchFamily="34" charset="0"/>
              </a:rPr>
              <a:t>Epidemiology Goal</a:t>
            </a:r>
          </a:p>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To learn </a:t>
            </a:r>
            <a:r>
              <a:rPr lang="en-PH" sz="2800" dirty="0">
                <a:solidFill>
                  <a:srgbClr val="FF0000"/>
                </a:solidFill>
                <a:latin typeface="Tahoma" panose="020B0604030504040204" pitchFamily="34" charset="0"/>
                <a:ea typeface="Tahoma" panose="020B0604030504040204" pitchFamily="34" charset="0"/>
                <a:cs typeface="Tahoma" panose="020B0604030504040204" pitchFamily="34" charset="0"/>
              </a:rPr>
              <a:t>causes</a:t>
            </a:r>
            <a:r>
              <a:rPr lang="en-PH" sz="2800" dirty="0">
                <a:latin typeface="Tahoma" panose="020B0604030504040204" pitchFamily="34" charset="0"/>
                <a:ea typeface="Tahoma" panose="020B0604030504040204" pitchFamily="34" charset="0"/>
                <a:cs typeface="Tahoma" panose="020B0604030504040204" pitchFamily="34" charset="0"/>
              </a:rPr>
              <a:t> of diseases and </a:t>
            </a:r>
            <a:r>
              <a:rPr lang="en-PH" sz="2800" dirty="0">
                <a:solidFill>
                  <a:srgbClr val="FF0000"/>
                </a:solidFill>
                <a:latin typeface="Tahoma" panose="020B0604030504040204" pitchFamily="34" charset="0"/>
                <a:ea typeface="Tahoma" panose="020B0604030504040204" pitchFamily="34" charset="0"/>
                <a:cs typeface="Tahoma" panose="020B0604030504040204" pitchFamily="34" charset="0"/>
              </a:rPr>
              <a:t>factors</a:t>
            </a:r>
            <a:r>
              <a:rPr lang="en-PH" sz="2800" dirty="0">
                <a:latin typeface="Tahoma" panose="020B0604030504040204" pitchFamily="34" charset="0"/>
                <a:ea typeface="Tahoma" panose="020B0604030504040204" pitchFamily="34" charset="0"/>
                <a:cs typeface="Tahoma" panose="020B0604030504040204" pitchFamily="34" charset="0"/>
              </a:rPr>
              <a:t> that could </a:t>
            </a:r>
            <a:r>
              <a:rPr lang="en-PH" sz="2800" dirty="0">
                <a:solidFill>
                  <a:srgbClr val="FF0000"/>
                </a:solidFill>
                <a:latin typeface="Tahoma" panose="020B0604030504040204" pitchFamily="34" charset="0"/>
                <a:ea typeface="Tahoma" panose="020B0604030504040204" pitchFamily="34" charset="0"/>
                <a:cs typeface="Tahoma" panose="020B0604030504040204" pitchFamily="34" charset="0"/>
              </a:rPr>
              <a:t>prevent or delay </a:t>
            </a:r>
            <a:r>
              <a:rPr lang="en-PH" sz="2800" dirty="0">
                <a:latin typeface="Tahoma" panose="020B0604030504040204" pitchFamily="34" charset="0"/>
                <a:ea typeface="Tahoma" panose="020B0604030504040204" pitchFamily="34" charset="0"/>
                <a:cs typeface="Tahoma" panose="020B0604030504040204" pitchFamily="34" charset="0"/>
              </a:rPr>
              <a:t>disease development</a:t>
            </a:r>
          </a:p>
        </p:txBody>
      </p:sp>
    </p:spTree>
    <p:extLst>
      <p:ext uri="{BB962C8B-B14F-4D97-AF65-F5344CB8AC3E}">
        <p14:creationId xmlns:p14="http://schemas.microsoft.com/office/powerpoint/2010/main" val="2706176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514"/>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Cause &amp; Effect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8436"/>
            <a:ext cx="91440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rotWithShape="1">
          <a:blip r:embed="rId3"/>
          <a:srcRect t="12352" r="47647" b="40589"/>
          <a:stretch/>
        </p:blipFill>
        <p:spPr>
          <a:xfrm>
            <a:off x="8382000" y="2514600"/>
            <a:ext cx="457200" cy="533401"/>
          </a:xfrm>
          <a:prstGeom prst="rect">
            <a:avLst/>
          </a:prstGeom>
        </p:spPr>
      </p:pic>
    </p:spTree>
    <p:extLst>
      <p:ext uri="{BB962C8B-B14F-4D97-AF65-F5344CB8AC3E}">
        <p14:creationId xmlns:p14="http://schemas.microsoft.com/office/powerpoint/2010/main" val="3320868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Definitions</a:t>
            </a:r>
          </a:p>
        </p:txBody>
      </p:sp>
      <p:sp>
        <p:nvSpPr>
          <p:cNvPr id="3" name="Content Placeholder 2"/>
          <p:cNvSpPr>
            <a:spLocks noGrp="1"/>
          </p:cNvSpPr>
          <p:nvPr>
            <p:ph idx="1"/>
          </p:nvPr>
        </p:nvSpPr>
        <p:spPr>
          <a:xfrm>
            <a:off x="304800" y="1524000"/>
            <a:ext cx="8610600" cy="4525963"/>
          </a:xfrm>
        </p:spPr>
        <p:txBody>
          <a:bodyPr/>
          <a:lstStyle/>
          <a:p>
            <a:pPr marL="0" indent="0">
              <a:buNone/>
            </a:pPr>
            <a:r>
              <a:rPr lang="en-PH" sz="2800" b="1" dirty="0">
                <a:latin typeface="Tahoma" panose="020B0604030504040204" pitchFamily="34" charset="0"/>
                <a:ea typeface="Tahoma" panose="020B0604030504040204" pitchFamily="34" charset="0"/>
                <a:cs typeface="Tahoma" panose="020B0604030504040204" pitchFamily="34" charset="0"/>
              </a:rPr>
              <a:t>Cause:</a:t>
            </a:r>
          </a:p>
          <a:p>
            <a:pPr>
              <a:buFont typeface="Wingdings" panose="05000000000000000000" pitchFamily="2" charset="2"/>
              <a:buChar char="v"/>
            </a:pPr>
            <a:r>
              <a:rPr lang="en-PH" sz="2600" dirty="0">
                <a:latin typeface="Tahoma" panose="020B0604030504040204" pitchFamily="34" charset="0"/>
                <a:ea typeface="Tahoma" panose="020B0604030504040204" pitchFamily="34" charset="0"/>
                <a:cs typeface="Tahoma" panose="020B0604030504040204" pitchFamily="34" charset="0"/>
              </a:rPr>
              <a:t>An event, condition or characteristic that preceded the disease event and without which the disease event would not have occurred at all or would not have occurred until some later time </a:t>
            </a:r>
            <a:r>
              <a:rPr lang="en-PH" sz="1600" b="1" i="1" dirty="0">
                <a:latin typeface="Tahoma" panose="020B0604030504040204" pitchFamily="34" charset="0"/>
                <a:ea typeface="Tahoma" panose="020B0604030504040204" pitchFamily="34" charset="0"/>
                <a:cs typeface="Tahoma" panose="020B0604030504040204" pitchFamily="34" charset="0"/>
              </a:rPr>
              <a:t>(Rothman &amp; Greenland,1998)</a:t>
            </a:r>
          </a:p>
        </p:txBody>
      </p:sp>
    </p:spTree>
    <p:extLst>
      <p:ext uri="{BB962C8B-B14F-4D97-AF65-F5344CB8AC3E}">
        <p14:creationId xmlns:p14="http://schemas.microsoft.com/office/powerpoint/2010/main" val="235391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Definitions (cont.)</a:t>
            </a:r>
          </a:p>
        </p:txBody>
      </p:sp>
      <p:sp>
        <p:nvSpPr>
          <p:cNvPr id="3" name="Content Placeholder 2"/>
          <p:cNvSpPr>
            <a:spLocks noGrp="1"/>
          </p:cNvSpPr>
          <p:nvPr>
            <p:ph idx="1"/>
          </p:nvPr>
        </p:nvSpPr>
        <p:spPr>
          <a:xfrm>
            <a:off x="457200" y="1600200"/>
            <a:ext cx="8382000" cy="4525963"/>
          </a:xfrm>
        </p:spPr>
        <p:txBody>
          <a:bodyPr/>
          <a:lstStyle/>
          <a:p>
            <a:pPr>
              <a:buFont typeface="Wingdings" panose="05000000000000000000" pitchFamily="2" charset="2"/>
              <a:buChar char="v"/>
            </a:pPr>
            <a:r>
              <a:rPr lang="en-PH" sz="2400" b="1" dirty="0">
                <a:latin typeface="Tahoma" panose="020B0604030504040204" pitchFamily="34" charset="0"/>
                <a:ea typeface="Tahoma" panose="020B0604030504040204" pitchFamily="34" charset="0"/>
                <a:cs typeface="Tahoma" panose="020B0604030504040204" pitchFamily="34" charset="0"/>
              </a:rPr>
              <a:t>Cause: </a:t>
            </a:r>
            <a:r>
              <a:rPr lang="en-PH" sz="2400" dirty="0">
                <a:latin typeface="Tahoma" panose="020B0604030504040204" pitchFamily="34" charset="0"/>
                <a:ea typeface="Tahoma" panose="020B0604030504040204" pitchFamily="34" charset="0"/>
                <a:cs typeface="Tahoma" panose="020B0604030504040204" pitchFamily="34" charset="0"/>
              </a:rPr>
              <a:t>is an event, condition, characteristic (or a combination)which plays an important  role/ regular/ predicable change in occurrence of the outcome (e.g. smoking and lung cancer) </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Cause may be “</a:t>
            </a:r>
            <a:r>
              <a:rPr lang="en-PH" sz="2000" b="1" i="1" dirty="0">
                <a:latin typeface="Tahoma" panose="020B0604030504040204" pitchFamily="34" charset="0"/>
                <a:ea typeface="Tahoma" panose="020B0604030504040204" pitchFamily="34" charset="0"/>
                <a:cs typeface="Tahoma" panose="020B0604030504040204" pitchFamily="34" charset="0"/>
              </a:rPr>
              <a:t>genetic</a:t>
            </a:r>
            <a:r>
              <a:rPr lang="en-PH" sz="2000" dirty="0">
                <a:latin typeface="Tahoma" panose="020B0604030504040204" pitchFamily="34" charset="0"/>
                <a:ea typeface="Tahoma" panose="020B0604030504040204" pitchFamily="34" charset="0"/>
                <a:cs typeface="Tahoma" panose="020B0604030504040204" pitchFamily="34" charset="0"/>
              </a:rPr>
              <a:t>” and or “</a:t>
            </a:r>
            <a:r>
              <a:rPr lang="en-PH" sz="2000" b="1" i="1" dirty="0">
                <a:latin typeface="Tahoma" panose="020B0604030504040204" pitchFamily="34" charset="0"/>
                <a:ea typeface="Tahoma" panose="020B0604030504040204" pitchFamily="34" charset="0"/>
                <a:cs typeface="Tahoma" panose="020B0604030504040204" pitchFamily="34" charset="0"/>
              </a:rPr>
              <a:t>environmental</a:t>
            </a:r>
            <a:r>
              <a:rPr lang="en-PH" sz="2000" dirty="0">
                <a:latin typeface="Tahoma" panose="020B0604030504040204" pitchFamily="34" charset="0"/>
                <a:ea typeface="Tahoma" panose="020B0604030504040204" pitchFamily="34" charset="0"/>
                <a:cs typeface="Tahoma" panose="020B0604030504040204" pitchFamily="34" charset="0"/>
              </a:rPr>
              <a:t>” (e.g. many NCDs including: diabetes, cancers </a:t>
            </a:r>
            <a:r>
              <a:rPr lang="en-PH" sz="2000" dirty="0" err="1">
                <a:latin typeface="Tahoma" panose="020B0604030504040204" pitchFamily="34" charset="0"/>
                <a:ea typeface="Tahoma" panose="020B0604030504040204" pitchFamily="34" charset="0"/>
                <a:cs typeface="Tahoma" panose="020B0604030504040204" pitchFamily="34" charset="0"/>
              </a:rPr>
              <a:t>etc</a:t>
            </a:r>
            <a:r>
              <a:rPr lang="en-PH" sz="2000" dirty="0">
                <a:latin typeface="Tahoma" panose="020B0604030504040204" pitchFamily="34" charset="0"/>
                <a:ea typeface="Tahoma" panose="020B0604030504040204" pitchFamily="34" charset="0"/>
                <a:cs typeface="Tahoma" panose="020B0604030504040204" pitchFamily="34" charset="0"/>
              </a:rPr>
              <a:t>)</a:t>
            </a:r>
          </a:p>
          <a:p>
            <a:pPr>
              <a:buFont typeface="Wingdings" panose="05000000000000000000" pitchFamily="2" charset="2"/>
              <a:buChar char="v"/>
            </a:pPr>
            <a:endParaRPr lang="en-PH" sz="24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400" b="1" dirty="0">
                <a:solidFill>
                  <a:srgbClr val="FF0000"/>
                </a:solidFill>
                <a:latin typeface="Tahoma" panose="020B0604030504040204" pitchFamily="34" charset="0"/>
                <a:ea typeface="Tahoma" panose="020B0604030504040204" pitchFamily="34" charset="0"/>
                <a:cs typeface="Tahoma" panose="020B0604030504040204" pitchFamily="34" charset="0"/>
              </a:rPr>
              <a:t>Causal inference: </a:t>
            </a:r>
            <a:r>
              <a:rPr lang="en-PH" sz="2400" dirty="0">
                <a:latin typeface="Tahoma" panose="020B0604030504040204" pitchFamily="34" charset="0"/>
                <a:ea typeface="Tahoma" panose="020B0604030504040204" pitchFamily="34" charset="0"/>
                <a:cs typeface="Tahoma" panose="020B0604030504040204" pitchFamily="34" charset="0"/>
              </a:rPr>
              <a:t>A process of determining causal and preventive factors</a:t>
            </a:r>
          </a:p>
        </p:txBody>
      </p:sp>
    </p:spTree>
    <p:extLst>
      <p:ext uri="{BB962C8B-B14F-4D97-AF65-F5344CB8AC3E}">
        <p14:creationId xmlns:p14="http://schemas.microsoft.com/office/powerpoint/2010/main" val="1474505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886"/>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causality</a:t>
            </a:r>
          </a:p>
        </p:txBody>
      </p:sp>
      <p:sp>
        <p:nvSpPr>
          <p:cNvPr id="3" name="Content Placeholder 2"/>
          <p:cNvSpPr>
            <a:spLocks noGrp="1"/>
          </p:cNvSpPr>
          <p:nvPr>
            <p:ph idx="1"/>
          </p:nvPr>
        </p:nvSpPr>
        <p:spPr>
          <a:xfrm>
            <a:off x="152400" y="1600200"/>
            <a:ext cx="8534400" cy="4525963"/>
          </a:xfrm>
        </p:spPr>
        <p:txBody>
          <a:bodyPr/>
          <a:lstStyle/>
          <a:p>
            <a:pPr>
              <a:buFont typeface="Wingdings" panose="05000000000000000000" pitchFamily="2" charset="2"/>
              <a:buChar char="v"/>
            </a:pPr>
            <a:r>
              <a:rPr lang="en-PH" sz="2400" b="1" dirty="0">
                <a:latin typeface="Tahoma" panose="020B0604030504040204" pitchFamily="34" charset="0"/>
                <a:ea typeface="Tahoma" panose="020B0604030504040204" pitchFamily="34" charset="0"/>
                <a:cs typeface="Tahoma" panose="020B0604030504040204" pitchFamily="34" charset="0"/>
              </a:rPr>
              <a:t>Emerson’s view on causality</a:t>
            </a:r>
          </a:p>
          <a:p>
            <a:pPr marL="0" indent="0">
              <a:buNone/>
            </a:pPr>
            <a:endParaRPr lang="en-PH" sz="2400" b="1"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PH" sz="2400" b="1" dirty="0">
                <a:latin typeface="Tahoma" panose="020B0604030504040204" pitchFamily="34" charset="0"/>
                <a:ea typeface="Tahoma" panose="020B0604030504040204" pitchFamily="34" charset="0"/>
                <a:cs typeface="Tahoma" panose="020B0604030504040204" pitchFamily="34" charset="0"/>
              </a:rPr>
              <a:t>“Shallow men believe in luck.</a:t>
            </a:r>
          </a:p>
          <a:p>
            <a:pPr marL="0" indent="0">
              <a:buNone/>
            </a:pPr>
            <a:r>
              <a:rPr lang="en-PH" sz="2400" b="1" dirty="0">
                <a:latin typeface="Tahoma" panose="020B0604030504040204" pitchFamily="34" charset="0"/>
                <a:ea typeface="Tahoma" panose="020B0604030504040204" pitchFamily="34" charset="0"/>
                <a:cs typeface="Tahoma" panose="020B0604030504040204" pitchFamily="34" charset="0"/>
              </a:rPr>
              <a:t>Strong men believe in cause and effect”</a:t>
            </a:r>
          </a:p>
          <a:p>
            <a:pPr marL="0" indent="0">
              <a:buNone/>
            </a:pPr>
            <a:endParaRPr lang="en-PH" sz="2400" b="1"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Causality is in our psychological habit of witnessing effects that regularly followed causes in times and space </a:t>
            </a:r>
            <a:r>
              <a:rPr lang="en-PH" sz="1600" b="1" i="1" dirty="0">
                <a:latin typeface="Tahoma" panose="020B0604030504040204" pitchFamily="34" charset="0"/>
                <a:ea typeface="Tahoma" panose="020B0604030504040204" pitchFamily="34" charset="0"/>
                <a:cs typeface="Tahoma" panose="020B0604030504040204" pitchFamily="34" charset="0"/>
              </a:rPr>
              <a:t>(David Hume, 1772)</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0" y="1124857"/>
            <a:ext cx="2095500" cy="2258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77000" y="3390311"/>
            <a:ext cx="2667000" cy="276999"/>
          </a:xfrm>
          <a:prstGeom prst="rect">
            <a:avLst/>
          </a:prstGeom>
          <a:noFill/>
        </p:spPr>
        <p:txBody>
          <a:bodyPr wrap="square" rtlCol="0">
            <a:spAutoFit/>
          </a:bodyPr>
          <a:lstStyle/>
          <a:p>
            <a:r>
              <a:rPr lang="en-PH" sz="1200" b="1" i="1" dirty="0">
                <a:latin typeface="Tahoma" panose="020B0604030504040204" pitchFamily="34" charset="0"/>
                <a:ea typeface="Tahoma" panose="020B0604030504040204" pitchFamily="34" charset="0"/>
                <a:cs typeface="Tahoma" panose="020B0604030504040204" pitchFamily="34" charset="0"/>
              </a:rPr>
              <a:t>Ralph </a:t>
            </a:r>
            <a:r>
              <a:rPr lang="en-PH" sz="1200" b="1" i="1" dirty="0" err="1">
                <a:latin typeface="Tahoma" panose="020B0604030504040204" pitchFamily="34" charset="0"/>
                <a:ea typeface="Tahoma" panose="020B0604030504040204" pitchFamily="34" charset="0"/>
                <a:cs typeface="Tahoma" panose="020B0604030504040204" pitchFamily="34" charset="0"/>
              </a:rPr>
              <a:t>W.Emerson’s</a:t>
            </a:r>
            <a:r>
              <a:rPr lang="en-PH" sz="1200" b="1" i="1" dirty="0">
                <a:latin typeface="Tahoma" panose="020B0604030504040204" pitchFamily="34" charset="0"/>
                <a:ea typeface="Tahoma" panose="020B0604030504040204" pitchFamily="34" charset="0"/>
                <a:cs typeface="Tahoma" panose="020B0604030504040204" pitchFamily="34" charset="0"/>
              </a:rPr>
              <a:t> 1803-1882</a:t>
            </a:r>
          </a:p>
        </p:txBody>
      </p:sp>
    </p:spTree>
    <p:extLst>
      <p:ext uri="{BB962C8B-B14F-4D97-AF65-F5344CB8AC3E}">
        <p14:creationId xmlns:p14="http://schemas.microsoft.com/office/powerpoint/2010/main" val="894530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Causal thinking in health science</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12192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114800"/>
            <a:ext cx="18669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ular Callout 2"/>
          <p:cNvSpPr/>
          <p:nvPr/>
        </p:nvSpPr>
        <p:spPr>
          <a:xfrm>
            <a:off x="1698171" y="1181100"/>
            <a:ext cx="6781800" cy="1562100"/>
          </a:xfrm>
          <a:prstGeom prst="wedgeRectCallout">
            <a:avLst>
              <a:gd name="adj1" fmla="val -59952"/>
              <a:gd name="adj2" fmla="val -806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b="1" dirty="0">
                <a:solidFill>
                  <a:schemeClr val="tx1"/>
                </a:solidFill>
                <a:latin typeface="Tahoma" panose="020B0604030504040204" pitchFamily="34" charset="0"/>
                <a:ea typeface="Tahoma" panose="020B0604030504040204" pitchFamily="34" charset="0"/>
                <a:cs typeface="Tahoma" panose="020B0604030504040204" pitchFamily="34" charset="0"/>
              </a:rPr>
              <a:t>A determinant (of health) can be an factor, whether an event, characteristic, or other definable entity so long as it brings about change for better or for worse in a health condition.</a:t>
            </a:r>
          </a:p>
        </p:txBody>
      </p:sp>
      <p:sp>
        <p:nvSpPr>
          <p:cNvPr id="4" name="Rectangular Callout 3"/>
          <p:cNvSpPr/>
          <p:nvPr/>
        </p:nvSpPr>
        <p:spPr>
          <a:xfrm>
            <a:off x="268514" y="4114800"/>
            <a:ext cx="6781800" cy="1828800"/>
          </a:xfrm>
          <a:prstGeom prst="wedgeRectCallout">
            <a:avLst>
              <a:gd name="adj1" fmla="val 61778"/>
              <a:gd name="adj2" fmla="val 2784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b="1" dirty="0">
                <a:solidFill>
                  <a:schemeClr val="tx1"/>
                </a:solidFill>
                <a:latin typeface="Tahoma" panose="020B0604030504040204" pitchFamily="34" charset="0"/>
                <a:ea typeface="Tahoma" panose="020B0604030504040204" pitchFamily="34" charset="0"/>
                <a:cs typeface="Tahoma" panose="020B0604030504040204" pitchFamily="34" charset="0"/>
              </a:rPr>
              <a:t>A factor is a causal of a certain disease when alterations in the frequency or intensity of this factor, without associated alterations in any other factor, are followed by changes in the frequency of occurrence of the disease, after the passage of a certain time period.</a:t>
            </a:r>
          </a:p>
        </p:txBody>
      </p:sp>
      <p:sp>
        <p:nvSpPr>
          <p:cNvPr id="5" name="TextBox 4"/>
          <p:cNvSpPr txBox="1"/>
          <p:nvPr/>
        </p:nvSpPr>
        <p:spPr>
          <a:xfrm>
            <a:off x="268514" y="2971800"/>
            <a:ext cx="2017486" cy="307777"/>
          </a:xfrm>
          <a:prstGeom prst="rect">
            <a:avLst/>
          </a:prstGeom>
          <a:noFill/>
        </p:spPr>
        <p:txBody>
          <a:bodyPr wrap="square" rtlCol="0">
            <a:spAutoFit/>
          </a:bodyPr>
          <a:lstStyle/>
          <a:p>
            <a:r>
              <a:rPr lang="en-PH" sz="1400" b="1" i="1" dirty="0" err="1">
                <a:latin typeface="Tahoma" panose="020B0604030504040204" pitchFamily="34" charset="0"/>
                <a:ea typeface="Tahoma" panose="020B0604030504040204" pitchFamily="34" charset="0"/>
                <a:cs typeface="Tahoma" panose="020B0604030504040204" pitchFamily="34" charset="0"/>
              </a:rPr>
              <a:t>Mervyn</a:t>
            </a:r>
            <a:r>
              <a:rPr lang="en-PH" sz="1400" b="1" i="1" dirty="0">
                <a:latin typeface="Tahoma" panose="020B0604030504040204" pitchFamily="34" charset="0"/>
                <a:ea typeface="Tahoma" panose="020B0604030504040204" pitchFamily="34" charset="0"/>
                <a:cs typeface="Tahoma" panose="020B0604030504040204" pitchFamily="34" charset="0"/>
              </a:rPr>
              <a:t> susser,1973</a:t>
            </a:r>
          </a:p>
        </p:txBody>
      </p:sp>
      <p:sp>
        <p:nvSpPr>
          <p:cNvPr id="8" name="TextBox 7"/>
          <p:cNvSpPr txBox="1"/>
          <p:nvPr/>
        </p:nvSpPr>
        <p:spPr>
          <a:xfrm>
            <a:off x="4974771" y="6093023"/>
            <a:ext cx="2017486" cy="307777"/>
          </a:xfrm>
          <a:prstGeom prst="rect">
            <a:avLst/>
          </a:prstGeom>
          <a:noFill/>
        </p:spPr>
        <p:txBody>
          <a:bodyPr wrap="square" rtlCol="0">
            <a:spAutoFit/>
          </a:bodyPr>
          <a:lstStyle/>
          <a:p>
            <a:r>
              <a:rPr lang="en-PH" sz="1400" b="1" i="1" dirty="0" err="1">
                <a:latin typeface="Tahoma" panose="020B0604030504040204" pitchFamily="34" charset="0"/>
                <a:ea typeface="Tahoma" panose="020B0604030504040204" pitchFamily="34" charset="0"/>
                <a:cs typeface="Tahoma" panose="020B0604030504040204" pitchFamily="34" charset="0"/>
              </a:rPr>
              <a:t>Pagona</a:t>
            </a:r>
            <a:r>
              <a:rPr lang="en-PH" sz="1400" b="1" i="1" dirty="0">
                <a:latin typeface="Tahoma" panose="020B0604030504040204" pitchFamily="34" charset="0"/>
                <a:ea typeface="Tahoma" panose="020B0604030504040204" pitchFamily="34" charset="0"/>
                <a:cs typeface="Tahoma" panose="020B0604030504040204" pitchFamily="34" charset="0"/>
              </a:rPr>
              <a:t> Lagiou,2005</a:t>
            </a:r>
          </a:p>
        </p:txBody>
      </p:sp>
    </p:spTree>
    <p:extLst>
      <p:ext uri="{BB962C8B-B14F-4D97-AF65-F5344CB8AC3E}">
        <p14:creationId xmlns:p14="http://schemas.microsoft.com/office/powerpoint/2010/main" val="3923645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57"/>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Causal Relationships</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A relationship is considered causal whenever </a:t>
            </a:r>
            <a:r>
              <a:rPr lang="en-PH" sz="2800" dirty="0">
                <a:solidFill>
                  <a:srgbClr val="FF0000"/>
                </a:solidFill>
                <a:latin typeface="Tahoma" panose="020B0604030504040204" pitchFamily="34" charset="0"/>
                <a:ea typeface="Tahoma" panose="020B0604030504040204" pitchFamily="34" charset="0"/>
                <a:cs typeface="Tahoma" panose="020B0604030504040204" pitchFamily="34" charset="0"/>
              </a:rPr>
              <a:t>evidence indicates </a:t>
            </a:r>
            <a:r>
              <a:rPr lang="en-PH" sz="2800" dirty="0">
                <a:latin typeface="Tahoma" panose="020B0604030504040204" pitchFamily="34" charset="0"/>
                <a:ea typeface="Tahoma" panose="020B0604030504040204" pitchFamily="34" charset="0"/>
                <a:cs typeface="Tahoma" panose="020B0604030504040204" pitchFamily="34" charset="0"/>
              </a:rPr>
              <a:t>that the factors form part of the complex circumstances which </a:t>
            </a:r>
            <a:r>
              <a:rPr lang="en-PH" sz="2800" dirty="0">
                <a:solidFill>
                  <a:srgbClr val="FF0000"/>
                </a:solidFill>
                <a:latin typeface="Tahoma" panose="020B0604030504040204" pitchFamily="34" charset="0"/>
                <a:ea typeface="Tahoma" panose="020B0604030504040204" pitchFamily="34" charset="0"/>
                <a:cs typeface="Tahoma" panose="020B0604030504040204" pitchFamily="34" charset="0"/>
              </a:rPr>
              <a:t>increase the probability</a:t>
            </a:r>
            <a:r>
              <a:rPr lang="en-PH" sz="2800" dirty="0">
                <a:latin typeface="Tahoma" panose="020B0604030504040204" pitchFamily="34" charset="0"/>
                <a:ea typeface="Tahoma" panose="020B0604030504040204" pitchFamily="34" charset="0"/>
                <a:cs typeface="Tahoma" panose="020B0604030504040204" pitchFamily="34" charset="0"/>
              </a:rPr>
              <a:t> of occurrence of disease and that a </a:t>
            </a:r>
            <a:r>
              <a:rPr lang="en-PH" sz="2800" dirty="0">
                <a:solidFill>
                  <a:srgbClr val="FF0000"/>
                </a:solidFill>
                <a:latin typeface="Tahoma" panose="020B0604030504040204" pitchFamily="34" charset="0"/>
                <a:ea typeface="Tahoma" panose="020B0604030504040204" pitchFamily="34" charset="0"/>
                <a:cs typeface="Tahoma" panose="020B0604030504040204" pitchFamily="34" charset="0"/>
              </a:rPr>
              <a:t>reduction</a:t>
            </a:r>
            <a:r>
              <a:rPr lang="en-PH" sz="2800" dirty="0">
                <a:latin typeface="Tahoma" panose="020B0604030504040204" pitchFamily="34" charset="0"/>
                <a:ea typeface="Tahoma" panose="020B0604030504040204" pitchFamily="34" charset="0"/>
                <a:cs typeface="Tahoma" panose="020B0604030504040204" pitchFamily="34" charset="0"/>
              </a:rPr>
              <a:t>  of one or more of these factors </a:t>
            </a:r>
            <a:r>
              <a:rPr lang="en-PH" sz="2800" dirty="0">
                <a:solidFill>
                  <a:srgbClr val="FF0000"/>
                </a:solidFill>
                <a:latin typeface="Tahoma" panose="020B0604030504040204" pitchFamily="34" charset="0"/>
                <a:ea typeface="Tahoma" panose="020B0604030504040204" pitchFamily="34" charset="0"/>
                <a:cs typeface="Tahoma" panose="020B0604030504040204" pitchFamily="34" charset="0"/>
              </a:rPr>
              <a:t>decreases</a:t>
            </a:r>
            <a:r>
              <a:rPr lang="en-PH" sz="2800" dirty="0">
                <a:latin typeface="Tahoma" panose="020B0604030504040204" pitchFamily="34" charset="0"/>
                <a:ea typeface="Tahoma" panose="020B0604030504040204" pitchFamily="34" charset="0"/>
                <a:cs typeface="Tahoma" panose="020B0604030504040204" pitchFamily="34" charset="0"/>
              </a:rPr>
              <a:t> the frequency of disease</a:t>
            </a:r>
          </a:p>
          <a:p>
            <a:pPr>
              <a:buFont typeface="Wingdings" panose="05000000000000000000" pitchFamily="2" charset="2"/>
              <a:buChar char="v"/>
            </a:pPr>
            <a:endParaRPr lang="en-PH" sz="2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Causal pathway may be </a:t>
            </a:r>
            <a:r>
              <a:rPr lang="en-PH" sz="2800" b="1" dirty="0">
                <a:solidFill>
                  <a:srgbClr val="C00000"/>
                </a:solidFill>
                <a:latin typeface="Tahoma" panose="020B0604030504040204" pitchFamily="34" charset="0"/>
                <a:ea typeface="Tahoma" panose="020B0604030504040204" pitchFamily="34" charset="0"/>
                <a:cs typeface="Tahoma" panose="020B0604030504040204" pitchFamily="34" charset="0"/>
              </a:rPr>
              <a:t>Direct</a:t>
            </a:r>
            <a:r>
              <a:rPr lang="en-PH" sz="2800"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PH" sz="2800" dirty="0">
                <a:latin typeface="Tahoma" panose="020B0604030504040204" pitchFamily="34" charset="0"/>
                <a:ea typeface="Tahoma" panose="020B0604030504040204" pitchFamily="34" charset="0"/>
                <a:cs typeface="Tahoma" panose="020B0604030504040204" pitchFamily="34" charset="0"/>
              </a:rPr>
              <a:t>or </a:t>
            </a:r>
            <a:r>
              <a:rPr lang="en-PH" sz="2800" b="1" dirty="0">
                <a:solidFill>
                  <a:srgbClr val="C00000"/>
                </a:solidFill>
                <a:latin typeface="Tahoma" panose="020B0604030504040204" pitchFamily="34" charset="0"/>
                <a:ea typeface="Tahoma" panose="020B0604030504040204" pitchFamily="34" charset="0"/>
                <a:cs typeface="Tahoma" panose="020B0604030504040204" pitchFamily="34" charset="0"/>
              </a:rPr>
              <a:t>Indirect</a:t>
            </a:r>
          </a:p>
        </p:txBody>
      </p:sp>
    </p:spTree>
    <p:extLst>
      <p:ext uri="{BB962C8B-B14F-4D97-AF65-F5344CB8AC3E}">
        <p14:creationId xmlns:p14="http://schemas.microsoft.com/office/powerpoint/2010/main" val="3500213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Causal relationship</a:t>
            </a:r>
          </a:p>
        </p:txBody>
      </p:sp>
      <p:sp>
        <p:nvSpPr>
          <p:cNvPr id="3" name="TextBox 2"/>
          <p:cNvSpPr txBox="1"/>
          <p:nvPr/>
        </p:nvSpPr>
        <p:spPr>
          <a:xfrm>
            <a:off x="0" y="1447800"/>
            <a:ext cx="8991600" cy="461665"/>
          </a:xfrm>
          <a:prstGeom prst="rect">
            <a:avLst/>
          </a:prstGeom>
          <a:noFill/>
        </p:spPr>
        <p:txBody>
          <a:bodyPr wrap="square" rtlCol="0">
            <a:spAutoFit/>
          </a:bodyPr>
          <a:lstStyle/>
          <a:p>
            <a:pPr marL="285750" indent="-285750">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 </a:t>
            </a:r>
            <a:r>
              <a:rPr lang="en-PH" sz="2400" b="1" dirty="0">
                <a:latin typeface="Tahoma" panose="020B0604030504040204" pitchFamily="34" charset="0"/>
                <a:ea typeface="Tahoma" panose="020B0604030504040204" pitchFamily="34" charset="0"/>
                <a:cs typeface="Tahoma" panose="020B0604030504040204" pitchFamily="34" charset="0"/>
              </a:rPr>
              <a:t>Direct </a:t>
            </a:r>
            <a:r>
              <a:rPr lang="en-PH" sz="2400" dirty="0">
                <a:latin typeface="Tahoma" panose="020B0604030504040204" pitchFamily="34" charset="0"/>
                <a:ea typeface="Tahoma" panose="020B0604030504040204" pitchFamily="34" charset="0"/>
                <a:cs typeface="Tahoma" panose="020B0604030504040204" pitchFamily="34" charset="0"/>
              </a:rPr>
              <a:t>causation, </a:t>
            </a:r>
            <a:r>
              <a:rPr lang="en-PH" sz="2400" b="1" dirty="0">
                <a:solidFill>
                  <a:srgbClr val="C00000"/>
                </a:solidFill>
                <a:latin typeface="Tahoma" panose="020B0604030504040204" pitchFamily="34" charset="0"/>
                <a:ea typeface="Tahoma" panose="020B0604030504040204" pitchFamily="34" charset="0"/>
                <a:cs typeface="Tahoma" panose="020B0604030504040204" pitchFamily="34" charset="0"/>
              </a:rPr>
              <a:t>X</a:t>
            </a:r>
            <a:r>
              <a:rPr lang="en-PH" sz="2400" dirty="0">
                <a:latin typeface="Tahoma" panose="020B0604030504040204" pitchFamily="34" charset="0"/>
                <a:ea typeface="Tahoma" panose="020B0604030504040204" pitchFamily="34" charset="0"/>
                <a:cs typeface="Tahoma" panose="020B0604030504040204" pitchFamily="34" charset="0"/>
              </a:rPr>
              <a:t> causes </a:t>
            </a:r>
            <a:r>
              <a:rPr lang="en-PH" sz="2400" b="1" dirty="0">
                <a:solidFill>
                  <a:srgbClr val="C00000"/>
                </a:solidFill>
                <a:latin typeface="Tahoma" panose="020B0604030504040204" pitchFamily="34" charset="0"/>
                <a:ea typeface="Tahoma" panose="020B0604030504040204" pitchFamily="34" charset="0"/>
                <a:cs typeface="Tahoma" panose="020B0604030504040204" pitchFamily="34" charset="0"/>
              </a:rPr>
              <a:t>Y</a:t>
            </a:r>
            <a:r>
              <a:rPr lang="en-PH" sz="2400" dirty="0">
                <a:latin typeface="Tahoma" panose="020B0604030504040204" pitchFamily="34" charset="0"/>
                <a:ea typeface="Tahoma" panose="020B0604030504040204" pitchFamily="34" charset="0"/>
                <a:cs typeface="Tahoma" panose="020B0604030504040204" pitchFamily="34" charset="0"/>
              </a:rPr>
              <a:t> without intermediate effects</a:t>
            </a:r>
          </a:p>
        </p:txBody>
      </p:sp>
      <p:sp>
        <p:nvSpPr>
          <p:cNvPr id="4" name="TextBox 3"/>
          <p:cNvSpPr txBox="1"/>
          <p:nvPr/>
        </p:nvSpPr>
        <p:spPr>
          <a:xfrm>
            <a:off x="304800" y="2104571"/>
            <a:ext cx="14478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b="1" dirty="0"/>
              <a:t>Factor</a:t>
            </a:r>
          </a:p>
        </p:txBody>
      </p:sp>
      <p:sp>
        <p:nvSpPr>
          <p:cNvPr id="5" name="TextBox 4"/>
          <p:cNvSpPr txBox="1"/>
          <p:nvPr/>
        </p:nvSpPr>
        <p:spPr>
          <a:xfrm flipH="1">
            <a:off x="4038600" y="2104571"/>
            <a:ext cx="15240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b="1" dirty="0"/>
              <a:t>Disease</a:t>
            </a:r>
          </a:p>
        </p:txBody>
      </p:sp>
      <p:cxnSp>
        <p:nvCxnSpPr>
          <p:cNvPr id="7" name="Straight Arrow Connector 6"/>
          <p:cNvCxnSpPr/>
          <p:nvPr/>
        </p:nvCxnSpPr>
        <p:spPr>
          <a:xfrm>
            <a:off x="1905000" y="2289237"/>
            <a:ext cx="1981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232228" y="2558534"/>
            <a:ext cx="8413008"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PH" sz="2400" b="1" dirty="0">
                <a:latin typeface="Tahoma" panose="020B0604030504040204" pitchFamily="34" charset="0"/>
                <a:ea typeface="Tahoma" panose="020B0604030504040204" pitchFamily="34" charset="0"/>
                <a:cs typeface="Tahoma" panose="020B0604030504040204" pitchFamily="34" charset="0"/>
              </a:rPr>
              <a:t>Exposure to the risk factor causes disease directly</a:t>
            </a:r>
          </a:p>
        </p:txBody>
      </p:sp>
      <p:sp>
        <p:nvSpPr>
          <p:cNvPr id="12" name="TextBox 11"/>
          <p:cNvSpPr txBox="1"/>
          <p:nvPr/>
        </p:nvSpPr>
        <p:spPr>
          <a:xfrm>
            <a:off x="152400" y="3124200"/>
            <a:ext cx="8839200" cy="769441"/>
          </a:xfrm>
          <a:prstGeom prst="rect">
            <a:avLst/>
          </a:prstGeom>
          <a:noFill/>
        </p:spPr>
        <p:txBody>
          <a:bodyPr wrap="square" rtlCol="0">
            <a:spAutoFit/>
          </a:bodyPr>
          <a:lstStyle/>
          <a:p>
            <a:pPr marL="342900" indent="-342900">
              <a:buFont typeface="Wingdings" panose="05000000000000000000" pitchFamily="2" charset="2"/>
              <a:buChar char="v"/>
            </a:pPr>
            <a:r>
              <a:rPr lang="en-PH" sz="2400" b="1" dirty="0">
                <a:latin typeface="Tahoma" panose="020B0604030504040204" pitchFamily="34" charset="0"/>
                <a:ea typeface="Tahoma" panose="020B0604030504040204" pitchFamily="34" charset="0"/>
                <a:cs typeface="Tahoma" panose="020B0604030504040204" pitchFamily="34" charset="0"/>
              </a:rPr>
              <a:t>Indirect</a:t>
            </a:r>
            <a:r>
              <a:rPr lang="en-PH" sz="2000" dirty="0">
                <a:latin typeface="Tahoma" panose="020B0604030504040204" pitchFamily="34" charset="0"/>
                <a:ea typeface="Tahoma" panose="020B0604030504040204" pitchFamily="34" charset="0"/>
                <a:cs typeface="Tahoma" panose="020B0604030504040204" pitchFamily="34" charset="0"/>
              </a:rPr>
              <a:t> </a:t>
            </a:r>
            <a:r>
              <a:rPr lang="en-PH" sz="2400" dirty="0">
                <a:latin typeface="Tahoma" panose="020B0604030504040204" pitchFamily="34" charset="0"/>
                <a:ea typeface="Tahoma" panose="020B0604030504040204" pitchFamily="34" charset="0"/>
                <a:cs typeface="Tahoma" panose="020B0604030504040204" pitchFamily="34" charset="0"/>
              </a:rPr>
              <a:t>causation</a:t>
            </a:r>
            <a:r>
              <a:rPr lang="en-PH" sz="2000" dirty="0">
                <a:latin typeface="Tahoma" panose="020B0604030504040204" pitchFamily="34" charset="0"/>
                <a:ea typeface="Tahoma" panose="020B0604030504040204" pitchFamily="34" charset="0"/>
                <a:cs typeface="Tahoma" panose="020B0604030504040204" pitchFamily="34" charset="0"/>
              </a:rPr>
              <a:t>, </a:t>
            </a:r>
            <a:r>
              <a:rPr lang="en-PH" sz="2000" b="1" dirty="0">
                <a:solidFill>
                  <a:srgbClr val="C00000"/>
                </a:solidFill>
                <a:latin typeface="Tahoma" panose="020B0604030504040204" pitchFamily="34" charset="0"/>
                <a:ea typeface="Tahoma" panose="020B0604030504040204" pitchFamily="34" charset="0"/>
                <a:cs typeface="Tahoma" panose="020B0604030504040204" pitchFamily="34" charset="0"/>
              </a:rPr>
              <a:t>X</a:t>
            </a:r>
            <a:r>
              <a:rPr lang="en-PH" sz="2000" dirty="0">
                <a:latin typeface="Tahoma" panose="020B0604030504040204" pitchFamily="34" charset="0"/>
                <a:ea typeface="Tahoma" panose="020B0604030504040204" pitchFamily="34" charset="0"/>
                <a:cs typeface="Tahoma" panose="020B0604030504040204" pitchFamily="34" charset="0"/>
              </a:rPr>
              <a:t> causes </a:t>
            </a:r>
            <a:r>
              <a:rPr lang="en-PH" sz="2000" b="1" dirty="0">
                <a:solidFill>
                  <a:srgbClr val="C00000"/>
                </a:solidFill>
                <a:latin typeface="Tahoma" panose="020B0604030504040204" pitchFamily="34" charset="0"/>
                <a:ea typeface="Tahoma" panose="020B0604030504040204" pitchFamily="34" charset="0"/>
                <a:cs typeface="Tahoma" panose="020B0604030504040204" pitchFamily="34" charset="0"/>
              </a:rPr>
              <a:t>Y</a:t>
            </a:r>
            <a:r>
              <a:rPr lang="en-PH" sz="2000" dirty="0">
                <a:latin typeface="Tahoma" panose="020B0604030504040204" pitchFamily="34" charset="0"/>
                <a:ea typeface="Tahoma" panose="020B0604030504040204" pitchFamily="34" charset="0"/>
                <a:cs typeface="Tahoma" panose="020B0604030504040204" pitchFamily="34" charset="0"/>
              </a:rPr>
              <a:t>, but with intermediate effects (</a:t>
            </a:r>
            <a:r>
              <a:rPr lang="en-PH" sz="2000" b="1" dirty="0">
                <a:solidFill>
                  <a:srgbClr val="C00000"/>
                </a:solidFill>
                <a:latin typeface="Tahoma" panose="020B0604030504040204" pitchFamily="34" charset="0"/>
                <a:ea typeface="Tahoma" panose="020B0604030504040204" pitchFamily="34" charset="0"/>
                <a:cs typeface="Tahoma" panose="020B0604030504040204" pitchFamily="34" charset="0"/>
              </a:rPr>
              <a:t>I</a:t>
            </a:r>
            <a:r>
              <a:rPr lang="en-PH" sz="2000" dirty="0">
                <a:latin typeface="Tahoma" panose="020B0604030504040204" pitchFamily="34" charset="0"/>
                <a:ea typeface="Tahoma" panose="020B0604030504040204" pitchFamily="34" charset="0"/>
                <a:cs typeface="Tahoma" panose="020B0604030504040204" pitchFamily="34" charset="0"/>
              </a:rPr>
              <a:t> causes </a:t>
            </a:r>
            <a:r>
              <a:rPr lang="en-PH" sz="2000" b="1" dirty="0">
                <a:solidFill>
                  <a:srgbClr val="C00000"/>
                </a:solidFill>
                <a:latin typeface="Tahoma" panose="020B0604030504040204" pitchFamily="34" charset="0"/>
                <a:ea typeface="Tahoma" panose="020B0604030504040204" pitchFamily="34" charset="0"/>
                <a:cs typeface="Tahoma" panose="020B0604030504040204" pitchFamily="34" charset="0"/>
              </a:rPr>
              <a:t>X</a:t>
            </a:r>
            <a:r>
              <a:rPr lang="en-PH" sz="2000" dirty="0">
                <a:latin typeface="Tahoma" panose="020B0604030504040204" pitchFamily="34" charset="0"/>
                <a:ea typeface="Tahoma" panose="020B0604030504040204" pitchFamily="34" charset="0"/>
                <a:cs typeface="Tahoma" panose="020B0604030504040204" pitchFamily="34" charset="0"/>
              </a:rPr>
              <a:t>, which in turn causes </a:t>
            </a:r>
            <a:r>
              <a:rPr lang="en-PH" sz="2000" b="1" dirty="0">
                <a:solidFill>
                  <a:srgbClr val="C00000"/>
                </a:solidFill>
                <a:latin typeface="Tahoma" panose="020B0604030504040204" pitchFamily="34" charset="0"/>
                <a:ea typeface="Tahoma" panose="020B0604030504040204" pitchFamily="34" charset="0"/>
                <a:cs typeface="Tahoma" panose="020B0604030504040204" pitchFamily="34" charset="0"/>
              </a:rPr>
              <a:t>Y</a:t>
            </a:r>
          </a:p>
        </p:txBody>
      </p:sp>
      <p:sp>
        <p:nvSpPr>
          <p:cNvPr id="13" name="TextBox 12"/>
          <p:cNvSpPr txBox="1"/>
          <p:nvPr/>
        </p:nvSpPr>
        <p:spPr>
          <a:xfrm>
            <a:off x="232229" y="4114800"/>
            <a:ext cx="121557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b="1" dirty="0"/>
              <a:t>Factor</a:t>
            </a:r>
          </a:p>
        </p:txBody>
      </p:sp>
      <p:sp>
        <p:nvSpPr>
          <p:cNvPr id="14" name="TextBox 13"/>
          <p:cNvSpPr txBox="1"/>
          <p:nvPr/>
        </p:nvSpPr>
        <p:spPr>
          <a:xfrm>
            <a:off x="4477657" y="4118037"/>
            <a:ext cx="121557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b="1" dirty="0"/>
              <a:t>Step 2</a:t>
            </a:r>
          </a:p>
        </p:txBody>
      </p:sp>
      <p:sp>
        <p:nvSpPr>
          <p:cNvPr id="15" name="TextBox 14"/>
          <p:cNvSpPr txBox="1"/>
          <p:nvPr/>
        </p:nvSpPr>
        <p:spPr>
          <a:xfrm>
            <a:off x="6544128" y="4114800"/>
            <a:ext cx="121557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b="1" dirty="0"/>
              <a:t>Disease</a:t>
            </a:r>
          </a:p>
        </p:txBody>
      </p:sp>
      <p:sp>
        <p:nvSpPr>
          <p:cNvPr id="16" name="TextBox 15"/>
          <p:cNvSpPr txBox="1"/>
          <p:nvPr/>
        </p:nvSpPr>
        <p:spPr>
          <a:xfrm>
            <a:off x="2316843" y="4121274"/>
            <a:ext cx="121557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b="1" dirty="0"/>
              <a:t>Step 1</a:t>
            </a:r>
          </a:p>
        </p:txBody>
      </p:sp>
      <p:sp>
        <p:nvSpPr>
          <p:cNvPr id="17" name="TextBox 16"/>
          <p:cNvSpPr txBox="1"/>
          <p:nvPr/>
        </p:nvSpPr>
        <p:spPr>
          <a:xfrm>
            <a:off x="104660" y="4669056"/>
            <a:ext cx="8886940" cy="70788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PH" sz="2000" b="1" dirty="0">
                <a:latin typeface="Tahoma" panose="020B0604030504040204" pitchFamily="34" charset="0"/>
                <a:ea typeface="Tahoma" panose="020B0604030504040204" pitchFamily="34" charset="0"/>
                <a:cs typeface="Tahoma" panose="020B0604030504040204" pitchFamily="34" charset="0"/>
              </a:rPr>
              <a:t>Exposure influences intermediate factor (intervening variable) which in turn cause disease</a:t>
            </a:r>
          </a:p>
        </p:txBody>
      </p:sp>
      <p:cxnSp>
        <p:nvCxnSpPr>
          <p:cNvPr id="19" name="Straight Arrow Connector 18"/>
          <p:cNvCxnSpPr/>
          <p:nvPr/>
        </p:nvCxnSpPr>
        <p:spPr>
          <a:xfrm>
            <a:off x="1600200" y="4296229"/>
            <a:ext cx="609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a:off x="3706585" y="4296229"/>
            <a:ext cx="613229" cy="32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5791200" y="4299466"/>
            <a:ext cx="609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152400" y="5432286"/>
            <a:ext cx="8686800" cy="707886"/>
          </a:xfrm>
          <a:prstGeom prst="rect">
            <a:avLst/>
          </a:prstGeom>
          <a:noFill/>
        </p:spPr>
        <p:txBody>
          <a:bodyPr wrap="square" rtlCol="0">
            <a:spAutoFit/>
          </a:bodyPr>
          <a:lstStyle/>
          <a:p>
            <a:pPr marL="285750" indent="-285750">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In human biology, intermediate steps are virtually always present in any causal process</a:t>
            </a:r>
          </a:p>
        </p:txBody>
      </p:sp>
      <p:cxnSp>
        <p:nvCxnSpPr>
          <p:cNvPr id="8" name="Straight Connector 7"/>
          <p:cNvCxnSpPr/>
          <p:nvPr/>
        </p:nvCxnSpPr>
        <p:spPr>
          <a:xfrm>
            <a:off x="0" y="3124200"/>
            <a:ext cx="9144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9345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18" y="110835"/>
            <a:ext cx="6832600" cy="849747"/>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Outline</a:t>
            </a:r>
          </a:p>
        </p:txBody>
      </p:sp>
      <p:sp>
        <p:nvSpPr>
          <p:cNvPr id="3" name="Content Placeholder 2"/>
          <p:cNvSpPr>
            <a:spLocks noGrp="1"/>
          </p:cNvSpPr>
          <p:nvPr>
            <p:ph idx="1"/>
          </p:nvPr>
        </p:nvSpPr>
        <p:spPr>
          <a:xfrm>
            <a:off x="434108" y="1320801"/>
            <a:ext cx="8294255" cy="4629872"/>
          </a:xfrm>
        </p:spPr>
        <p:txBody>
          <a:bodyPr/>
          <a:lstStyle/>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 Background</a:t>
            </a:r>
          </a:p>
          <a:p>
            <a:pPr lvl="1">
              <a:buFont typeface="Wingdings" panose="05000000000000000000" pitchFamily="2" charset="2"/>
              <a:buChar char="§"/>
            </a:pPr>
            <a:r>
              <a:rPr lang="en-PH" sz="2400" dirty="0">
                <a:latin typeface="Tahoma" panose="020B0604030504040204" pitchFamily="34" charset="0"/>
                <a:ea typeface="Tahoma" panose="020B0604030504040204" pitchFamily="34" charset="0"/>
                <a:cs typeface="Tahoma" panose="020B0604030504040204" pitchFamily="34" charset="0"/>
              </a:rPr>
              <a:t>Scientific philosophy</a:t>
            </a:r>
          </a:p>
          <a:p>
            <a:pPr lvl="1">
              <a:buFont typeface="Wingdings" panose="05000000000000000000" pitchFamily="2" charset="2"/>
              <a:buChar char="§"/>
            </a:pPr>
            <a:r>
              <a:rPr lang="en-PH" sz="2400" dirty="0">
                <a:latin typeface="Tahoma" panose="020B0604030504040204" pitchFamily="34" charset="0"/>
                <a:ea typeface="Tahoma" panose="020B0604030504040204" pitchFamily="34" charset="0"/>
                <a:cs typeface="Tahoma" panose="020B0604030504040204" pitchFamily="34" charset="0"/>
              </a:rPr>
              <a:t>Historical development of Disease Causation</a:t>
            </a:r>
          </a:p>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 Definitions</a:t>
            </a:r>
          </a:p>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 Levels/types of causality</a:t>
            </a:r>
          </a:p>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 Bradford-Hills criteria</a:t>
            </a:r>
          </a:p>
        </p:txBody>
      </p:sp>
    </p:spTree>
    <p:extLst>
      <p:ext uri="{BB962C8B-B14F-4D97-AF65-F5344CB8AC3E}">
        <p14:creationId xmlns:p14="http://schemas.microsoft.com/office/powerpoint/2010/main" val="4164836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0668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Direct </a:t>
            </a:r>
            <a:r>
              <a:rPr lang="en-PH" sz="3200" b="1" dirty="0" err="1">
                <a:latin typeface="Tahoma" panose="020B0604030504040204" pitchFamily="34" charset="0"/>
                <a:ea typeface="Tahoma" panose="020B0604030504040204" pitchFamily="34" charset="0"/>
                <a:cs typeface="Tahoma" panose="020B0604030504040204" pitchFamily="34" charset="0"/>
              </a:rPr>
              <a:t>vs</a:t>
            </a:r>
            <a:r>
              <a:rPr lang="en-PH" sz="3200" b="1" dirty="0">
                <a:latin typeface="Tahoma" panose="020B0604030504040204" pitchFamily="34" charset="0"/>
                <a:ea typeface="Tahoma" panose="020B0604030504040204" pitchFamily="34" charset="0"/>
                <a:cs typeface="Tahoma" panose="020B0604030504040204" pitchFamily="34" charset="0"/>
              </a:rPr>
              <a:t> Indirect Causation</a:t>
            </a:r>
          </a:p>
        </p:txBody>
      </p:sp>
      <p:sp>
        <p:nvSpPr>
          <p:cNvPr id="3" name="TextBox 2"/>
          <p:cNvSpPr txBox="1"/>
          <p:nvPr/>
        </p:nvSpPr>
        <p:spPr>
          <a:xfrm>
            <a:off x="609600" y="1335613"/>
            <a:ext cx="1600200" cy="400110"/>
          </a:xfrm>
          <a:prstGeom prst="rect">
            <a:avLst/>
          </a:prstGeom>
          <a:solidFill>
            <a:schemeClr val="tx2"/>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Direct</a:t>
            </a:r>
          </a:p>
        </p:txBody>
      </p:sp>
      <p:sp>
        <p:nvSpPr>
          <p:cNvPr id="5" name="TextBox 4"/>
          <p:cNvSpPr txBox="1"/>
          <p:nvPr/>
        </p:nvSpPr>
        <p:spPr>
          <a:xfrm flipH="1">
            <a:off x="5544456" y="5146743"/>
            <a:ext cx="3142344" cy="400110"/>
          </a:xfrm>
          <a:prstGeom prst="rect">
            <a:avLst/>
          </a:prstGeom>
          <a:solidFill>
            <a:schemeClr val="tx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Myocardial infarction</a:t>
            </a:r>
          </a:p>
        </p:txBody>
      </p:sp>
      <p:sp>
        <p:nvSpPr>
          <p:cNvPr id="6" name="TextBox 5"/>
          <p:cNvSpPr txBox="1"/>
          <p:nvPr/>
        </p:nvSpPr>
        <p:spPr>
          <a:xfrm>
            <a:off x="5638800" y="4156167"/>
            <a:ext cx="2532743" cy="400110"/>
          </a:xfrm>
          <a:prstGeom prst="rect">
            <a:avLst/>
          </a:prstGeom>
          <a:solidFill>
            <a:schemeClr val="tx2"/>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2000" b="1" dirty="0" err="1">
                <a:solidFill>
                  <a:schemeClr val="bg1"/>
                </a:solidFill>
                <a:latin typeface="Tahoma" panose="020B0604030504040204" pitchFamily="34" charset="0"/>
                <a:ea typeface="Tahoma" panose="020B0604030504040204" pitchFamily="34" charset="0"/>
                <a:cs typeface="Tahoma" panose="020B0604030504040204" pitchFamily="34" charset="0"/>
              </a:rPr>
              <a:t>Hemostatic</a:t>
            </a:r>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 factor</a:t>
            </a:r>
          </a:p>
        </p:txBody>
      </p:sp>
      <p:sp>
        <p:nvSpPr>
          <p:cNvPr id="7" name="TextBox 6"/>
          <p:cNvSpPr txBox="1"/>
          <p:nvPr/>
        </p:nvSpPr>
        <p:spPr>
          <a:xfrm>
            <a:off x="234223" y="5236789"/>
            <a:ext cx="2631804" cy="400110"/>
          </a:xfrm>
          <a:prstGeom prst="rect">
            <a:avLst/>
          </a:prstGeom>
          <a:solidFill>
            <a:schemeClr val="tx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2000" b="1" dirty="0">
                <a:solidFill>
                  <a:schemeClr val="bg1"/>
                </a:solidFill>
              </a:rPr>
              <a:t>Cystic Fibrosis</a:t>
            </a:r>
          </a:p>
        </p:txBody>
      </p:sp>
      <p:sp>
        <p:nvSpPr>
          <p:cNvPr id="8" name="TextBox 7"/>
          <p:cNvSpPr txBox="1"/>
          <p:nvPr/>
        </p:nvSpPr>
        <p:spPr>
          <a:xfrm>
            <a:off x="5584371" y="3295710"/>
            <a:ext cx="2394857" cy="400110"/>
          </a:xfrm>
          <a:prstGeom prst="rect">
            <a:avLst/>
          </a:prstGeom>
          <a:solidFill>
            <a:schemeClr val="tx2"/>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Artery thickening</a:t>
            </a:r>
          </a:p>
        </p:txBody>
      </p:sp>
      <p:sp>
        <p:nvSpPr>
          <p:cNvPr id="9" name="TextBox 8"/>
          <p:cNvSpPr txBox="1"/>
          <p:nvPr/>
        </p:nvSpPr>
        <p:spPr>
          <a:xfrm>
            <a:off x="5486399" y="2353769"/>
            <a:ext cx="2590800" cy="400110"/>
          </a:xfrm>
          <a:prstGeom prst="rect">
            <a:avLst/>
          </a:prstGeom>
          <a:solidFill>
            <a:schemeClr val="tx2"/>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High Cholesterol</a:t>
            </a:r>
          </a:p>
        </p:txBody>
      </p:sp>
      <p:sp>
        <p:nvSpPr>
          <p:cNvPr id="10" name="TextBox 9"/>
          <p:cNvSpPr txBox="1"/>
          <p:nvPr/>
        </p:nvSpPr>
        <p:spPr>
          <a:xfrm>
            <a:off x="5867400" y="1361795"/>
            <a:ext cx="1600200" cy="400110"/>
          </a:xfrm>
          <a:prstGeom prst="rect">
            <a:avLst/>
          </a:prstGeom>
          <a:solidFill>
            <a:schemeClr val="tx2"/>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2000" b="1" dirty="0">
                <a:solidFill>
                  <a:schemeClr val="accent3"/>
                </a:solidFill>
                <a:latin typeface="Tahoma" panose="020B0604030504040204" pitchFamily="34" charset="0"/>
                <a:ea typeface="Tahoma" panose="020B0604030504040204" pitchFamily="34" charset="0"/>
                <a:cs typeface="Tahoma" panose="020B0604030504040204" pitchFamily="34" charset="0"/>
              </a:rPr>
              <a:t>Indirect</a:t>
            </a:r>
          </a:p>
        </p:txBody>
      </p:sp>
      <p:sp>
        <p:nvSpPr>
          <p:cNvPr id="13" name="TextBox 12"/>
          <p:cNvSpPr txBox="1"/>
          <p:nvPr/>
        </p:nvSpPr>
        <p:spPr>
          <a:xfrm>
            <a:off x="187596" y="2331215"/>
            <a:ext cx="3089004" cy="415498"/>
          </a:xfrm>
          <a:prstGeom prst="rect">
            <a:avLst/>
          </a:prstGeom>
          <a:solidFill>
            <a:schemeClr val="tx2"/>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2100" b="1" dirty="0">
                <a:solidFill>
                  <a:schemeClr val="accent3"/>
                </a:solidFill>
              </a:rPr>
              <a:t> </a:t>
            </a:r>
            <a:r>
              <a:rPr lang="el-GR" sz="2100" b="1" dirty="0">
                <a:solidFill>
                  <a:schemeClr val="accent3"/>
                </a:solidFill>
              </a:rPr>
              <a:t>Δ</a:t>
            </a:r>
            <a:r>
              <a:rPr lang="en-PH" sz="2100" b="1" dirty="0">
                <a:solidFill>
                  <a:schemeClr val="accent3"/>
                </a:solidFill>
              </a:rPr>
              <a:t> F508 Polymorphism</a:t>
            </a:r>
          </a:p>
        </p:txBody>
      </p:sp>
      <p:cxnSp>
        <p:nvCxnSpPr>
          <p:cNvPr id="16" name="Straight Arrow Connector 15"/>
          <p:cNvCxnSpPr/>
          <p:nvPr/>
        </p:nvCxnSpPr>
        <p:spPr>
          <a:xfrm>
            <a:off x="1409700" y="2786237"/>
            <a:ext cx="0" cy="236050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6667500" y="2753879"/>
            <a:ext cx="0" cy="50947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6652986" y="3695820"/>
            <a:ext cx="14514" cy="46034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6667500" y="4556277"/>
            <a:ext cx="0" cy="5904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92566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8382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Direct causation</a:t>
            </a:r>
          </a:p>
        </p:txBody>
      </p:sp>
      <p:sp>
        <p:nvSpPr>
          <p:cNvPr id="3" name="Content Placeholder 2"/>
          <p:cNvSpPr>
            <a:spLocks noGrp="1"/>
          </p:cNvSpPr>
          <p:nvPr>
            <p:ph idx="1"/>
          </p:nvPr>
        </p:nvSpPr>
        <p:spPr>
          <a:xfrm>
            <a:off x="228600" y="1371601"/>
            <a:ext cx="8229600" cy="2819400"/>
          </a:xfrm>
        </p:spPr>
        <p:txBody>
          <a:bodyPr/>
          <a:lstStyle/>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One-to-one causal association</a:t>
            </a:r>
          </a:p>
          <a:p>
            <a:pPr marL="0" indent="0">
              <a:buNone/>
            </a:pPr>
            <a:r>
              <a:rPr lang="en-PH" sz="2400" dirty="0">
                <a:latin typeface="Tahoma" panose="020B0604030504040204" pitchFamily="34" charset="0"/>
                <a:ea typeface="Tahoma" panose="020B0604030504040204" pitchFamily="34" charset="0"/>
                <a:cs typeface="Tahoma" panose="020B0604030504040204" pitchFamily="34" charset="0"/>
              </a:rPr>
              <a:t>	</a:t>
            </a:r>
            <a:r>
              <a:rPr lang="en-PH" sz="2400" b="1" dirty="0">
                <a:solidFill>
                  <a:srgbClr val="FF0000"/>
                </a:solidFill>
                <a:latin typeface="Tahoma" panose="020B0604030504040204" pitchFamily="34" charset="0"/>
                <a:ea typeface="Tahoma" panose="020B0604030504040204" pitchFamily="34" charset="0"/>
                <a:cs typeface="Tahoma" panose="020B0604030504040204" pitchFamily="34" charset="0"/>
              </a:rPr>
              <a:t>X</a:t>
            </a:r>
            <a:r>
              <a:rPr lang="en-PH" sz="2400" dirty="0">
                <a:latin typeface="Tahoma" panose="020B0604030504040204" pitchFamily="34" charset="0"/>
                <a:ea typeface="Tahoma" panose="020B0604030504040204" pitchFamily="34" charset="0"/>
                <a:cs typeface="Tahoma" panose="020B0604030504040204" pitchFamily="34" charset="0"/>
              </a:rPr>
              <a:t> causes </a:t>
            </a:r>
            <a:r>
              <a:rPr lang="en-PH" sz="2400" b="1" dirty="0">
                <a:solidFill>
                  <a:srgbClr val="FF0000"/>
                </a:solidFill>
                <a:latin typeface="Tahoma" panose="020B0604030504040204" pitchFamily="34" charset="0"/>
                <a:ea typeface="Tahoma" panose="020B0604030504040204" pitchFamily="34" charset="0"/>
                <a:cs typeface="Tahoma" panose="020B0604030504040204" pitchFamily="34" charset="0"/>
              </a:rPr>
              <a:t>Y</a:t>
            </a:r>
            <a:r>
              <a:rPr lang="en-PH" sz="2400" dirty="0">
                <a:latin typeface="Tahoma" panose="020B0604030504040204" pitchFamily="34" charset="0"/>
                <a:ea typeface="Tahoma" panose="020B0604030504040204" pitchFamily="34" charset="0"/>
                <a:cs typeface="Tahoma" panose="020B0604030504040204" pitchFamily="34" charset="0"/>
              </a:rPr>
              <a:t> (e.g. R</a:t>
            </a:r>
            <a:r>
              <a:rPr lang="en-ZA" sz="2400" dirty="0" err="1">
                <a:latin typeface="Tahoma" panose="020B0604030504040204" pitchFamily="34" charset="0"/>
                <a:ea typeface="Tahoma" panose="020B0604030504040204" pitchFamily="34" charset="0"/>
                <a:cs typeface="Tahoma" panose="020B0604030504040204" pitchFamily="34" charset="0"/>
              </a:rPr>
              <a:t>ubeola</a:t>
            </a:r>
            <a:r>
              <a:rPr lang="en-ZA" sz="2400" dirty="0">
                <a:latin typeface="Tahoma" panose="020B0604030504040204" pitchFamily="34" charset="0"/>
                <a:ea typeface="Tahoma" panose="020B0604030504040204" pitchFamily="34" charset="0"/>
                <a:cs typeface="Tahoma" panose="020B0604030504040204" pitchFamily="34" charset="0"/>
              </a:rPr>
              <a:t> virus         </a:t>
            </a:r>
            <a:r>
              <a:rPr lang="en-PH" sz="2400" dirty="0">
                <a:latin typeface="Tahoma" panose="020B0604030504040204" pitchFamily="34" charset="0"/>
                <a:ea typeface="Tahoma" panose="020B0604030504040204" pitchFamily="34" charset="0"/>
                <a:cs typeface="Tahoma" panose="020B0604030504040204" pitchFamily="34" charset="0"/>
              </a:rPr>
              <a:t>Measles)</a:t>
            </a:r>
          </a:p>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Multifactorial causation</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Sufficient and necessary cause</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Web causation</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Multiple factor leads to the diseases</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Common in non-communicable diseases</a:t>
            </a:r>
          </a:p>
        </p:txBody>
      </p:sp>
      <p:sp>
        <p:nvSpPr>
          <p:cNvPr id="4" name="TextBox 3"/>
          <p:cNvSpPr txBox="1"/>
          <p:nvPr/>
        </p:nvSpPr>
        <p:spPr>
          <a:xfrm>
            <a:off x="228600" y="4724400"/>
            <a:ext cx="1447800" cy="3847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1900" dirty="0">
                <a:latin typeface="Tahoma" panose="020B0604030504040204" pitchFamily="34" charset="0"/>
                <a:ea typeface="Tahoma" panose="020B0604030504040204" pitchFamily="34" charset="0"/>
                <a:cs typeface="Tahoma" panose="020B0604030504040204" pitchFamily="34" charset="0"/>
              </a:rPr>
              <a:t>Smoking</a:t>
            </a:r>
          </a:p>
        </p:txBody>
      </p:sp>
      <p:sp>
        <p:nvSpPr>
          <p:cNvPr id="5" name="TextBox 4"/>
          <p:cNvSpPr txBox="1"/>
          <p:nvPr/>
        </p:nvSpPr>
        <p:spPr>
          <a:xfrm>
            <a:off x="228600" y="5232231"/>
            <a:ext cx="1465943" cy="3847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1900" dirty="0">
                <a:latin typeface="Tahoma" panose="020B0604030504040204" pitchFamily="34" charset="0"/>
                <a:ea typeface="Tahoma" panose="020B0604030504040204" pitchFamily="34" charset="0"/>
                <a:cs typeface="Tahoma" panose="020B0604030504040204" pitchFamily="34" charset="0"/>
              </a:rPr>
              <a:t>Air pollution</a:t>
            </a:r>
          </a:p>
        </p:txBody>
      </p:sp>
      <p:sp>
        <p:nvSpPr>
          <p:cNvPr id="6" name="TextBox 5"/>
          <p:cNvSpPr txBox="1"/>
          <p:nvPr/>
        </p:nvSpPr>
        <p:spPr>
          <a:xfrm>
            <a:off x="6629400" y="5047565"/>
            <a:ext cx="20574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2400" b="1" dirty="0">
                <a:latin typeface="Tahoma" panose="020B0604030504040204" pitchFamily="34" charset="0"/>
                <a:ea typeface="Tahoma" panose="020B0604030504040204" pitchFamily="34" charset="0"/>
                <a:cs typeface="Tahoma" panose="020B0604030504040204" pitchFamily="34" charset="0"/>
              </a:rPr>
              <a:t>Lung cancer</a:t>
            </a:r>
          </a:p>
        </p:txBody>
      </p:sp>
      <p:sp>
        <p:nvSpPr>
          <p:cNvPr id="7" name="TextBox 6"/>
          <p:cNvSpPr txBox="1"/>
          <p:nvPr/>
        </p:nvSpPr>
        <p:spPr>
          <a:xfrm>
            <a:off x="3352800" y="5016526"/>
            <a:ext cx="228600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2000" b="1" dirty="0">
                <a:latin typeface="Tahoma" panose="020B0604030504040204" pitchFamily="34" charset="0"/>
                <a:ea typeface="Tahoma" panose="020B0604030504040204" pitchFamily="34" charset="0"/>
                <a:cs typeface="Tahoma" panose="020B0604030504040204" pitchFamily="34" charset="0"/>
              </a:rPr>
              <a:t>Reaction at cellular level</a:t>
            </a:r>
          </a:p>
        </p:txBody>
      </p:sp>
      <p:sp>
        <p:nvSpPr>
          <p:cNvPr id="8" name="TextBox 7"/>
          <p:cNvSpPr txBox="1"/>
          <p:nvPr/>
        </p:nvSpPr>
        <p:spPr>
          <a:xfrm>
            <a:off x="214084" y="5756130"/>
            <a:ext cx="2663373" cy="3847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1900" dirty="0">
                <a:latin typeface="Tahoma" panose="020B0604030504040204" pitchFamily="34" charset="0"/>
                <a:ea typeface="Tahoma" panose="020B0604030504040204" pitchFamily="34" charset="0"/>
                <a:cs typeface="Tahoma" panose="020B0604030504040204" pitchFamily="34" charset="0"/>
              </a:rPr>
              <a:t>Exposure to Asbestos</a:t>
            </a:r>
          </a:p>
        </p:txBody>
      </p:sp>
      <p:cxnSp>
        <p:nvCxnSpPr>
          <p:cNvPr id="10" name="Straight Arrow Connector 9"/>
          <p:cNvCxnSpPr>
            <a:stCxn id="4" idx="3"/>
          </p:cNvCxnSpPr>
          <p:nvPr/>
        </p:nvCxnSpPr>
        <p:spPr>
          <a:xfrm>
            <a:off x="1676400" y="4916761"/>
            <a:ext cx="1676400" cy="1769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5" idx="3"/>
            <a:endCxn id="7" idx="1"/>
          </p:cNvCxnSpPr>
          <p:nvPr/>
        </p:nvCxnSpPr>
        <p:spPr>
          <a:xfrm flipV="1">
            <a:off x="1694543" y="5370469"/>
            <a:ext cx="1658257" cy="5412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V="1">
            <a:off x="2877457" y="5601563"/>
            <a:ext cx="475343" cy="1545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5638800" y="5280070"/>
            <a:ext cx="9144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Right Arrow 12"/>
          <p:cNvSpPr/>
          <p:nvPr/>
        </p:nvSpPr>
        <p:spPr>
          <a:xfrm flipV="1">
            <a:off x="5509488" y="1982687"/>
            <a:ext cx="600364" cy="17549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rgbClr val="FF0000"/>
              </a:solidFill>
            </a:endParaRPr>
          </a:p>
        </p:txBody>
      </p:sp>
    </p:spTree>
    <p:extLst>
      <p:ext uri="{BB962C8B-B14F-4D97-AF65-F5344CB8AC3E}">
        <p14:creationId xmlns:p14="http://schemas.microsoft.com/office/powerpoint/2010/main" val="2731468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514"/>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Multifactorial causation</a:t>
            </a:r>
          </a:p>
        </p:txBody>
      </p:sp>
      <p:graphicFrame>
        <p:nvGraphicFramePr>
          <p:cNvPr id="3" name="Table 2"/>
          <p:cNvGraphicFramePr>
            <a:graphicFrameLocks noGrp="1"/>
          </p:cNvGraphicFramePr>
          <p:nvPr>
            <p:extLst>
              <p:ext uri="{D42A27DB-BD31-4B8C-83A1-F6EECF244321}">
                <p14:modId xmlns:p14="http://schemas.microsoft.com/office/powerpoint/2010/main" val="3784560983"/>
              </p:ext>
            </p:extLst>
          </p:nvPr>
        </p:nvGraphicFramePr>
        <p:xfrm>
          <a:off x="228600" y="1295401"/>
          <a:ext cx="8382000" cy="3825239"/>
        </p:xfrm>
        <a:graphic>
          <a:graphicData uri="http://schemas.openxmlformats.org/drawingml/2006/table">
            <a:tbl>
              <a:tblPr firstRow="1" bandRow="1">
                <a:tableStyleId>{3B4B98B0-60AC-42C2-AFA5-B58CD77FA1E5}</a:tableStyleId>
              </a:tblPr>
              <a:tblGrid>
                <a:gridCol w="279400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2794000">
                  <a:extLst>
                    <a:ext uri="{9D8B030D-6E8A-4147-A177-3AD203B41FA5}">
                      <a16:colId xmlns:a16="http://schemas.microsoft.com/office/drawing/2014/main" val="20002"/>
                    </a:ext>
                  </a:extLst>
                </a:gridCol>
              </a:tblGrid>
              <a:tr h="1096601">
                <a:tc>
                  <a:txBody>
                    <a:bodyPr/>
                    <a:lstStyle/>
                    <a:p>
                      <a:pPr algn="ctr"/>
                      <a:r>
                        <a:rPr lang="en-PH" sz="2300" b="1" dirty="0">
                          <a:solidFill>
                            <a:schemeClr val="bg1"/>
                          </a:solidFill>
                          <a:latin typeface="Tahoma" panose="020B0604030504040204" pitchFamily="34" charset="0"/>
                          <a:ea typeface="Tahoma" panose="020B0604030504040204" pitchFamily="34" charset="0"/>
                          <a:cs typeface="Tahoma" panose="020B0604030504040204" pitchFamily="34" charset="0"/>
                        </a:rPr>
                        <a:t>Exposure to Asbestos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lumOff val="25000"/>
                      </a:schemeClr>
                    </a:solidFill>
                  </a:tcPr>
                </a:tc>
                <a:tc>
                  <a:txBody>
                    <a:bodyPr/>
                    <a:lstStyle/>
                    <a:p>
                      <a:pPr algn="ctr"/>
                      <a:r>
                        <a:rPr lang="en-PH" sz="2300" b="1" dirty="0">
                          <a:solidFill>
                            <a:schemeClr val="bg1"/>
                          </a:solidFill>
                          <a:latin typeface="Tahoma" panose="020B0604030504040204" pitchFamily="34" charset="0"/>
                          <a:ea typeface="Tahoma" panose="020B0604030504040204" pitchFamily="34" charset="0"/>
                          <a:cs typeface="Tahoma" panose="020B0604030504040204" pitchFamily="34" charset="0"/>
                        </a:rPr>
                        <a:t>History of</a:t>
                      </a:r>
                      <a:r>
                        <a:rPr lang="en-PH" sz="2300" b="1" baseline="0" dirty="0">
                          <a:solidFill>
                            <a:schemeClr val="bg1"/>
                          </a:solidFill>
                          <a:latin typeface="Tahoma" panose="020B0604030504040204" pitchFamily="34" charset="0"/>
                          <a:ea typeface="Tahoma" panose="020B0604030504040204" pitchFamily="34" charset="0"/>
                          <a:cs typeface="Tahoma" panose="020B0604030504040204" pitchFamily="34" charset="0"/>
                        </a:rPr>
                        <a:t> tobacco use</a:t>
                      </a:r>
                      <a:endParaRPr lang="en-PH" sz="2300" b="1"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lumOff val="25000"/>
                      </a:schemeClr>
                    </a:solidFill>
                  </a:tcPr>
                </a:tc>
                <a:tc>
                  <a:txBody>
                    <a:bodyPr/>
                    <a:lstStyle/>
                    <a:p>
                      <a:pPr algn="ctr"/>
                      <a:r>
                        <a:rPr lang="en-PH" sz="2300" b="1" dirty="0">
                          <a:solidFill>
                            <a:schemeClr val="bg1"/>
                          </a:solidFill>
                          <a:latin typeface="Tahoma" panose="020B0604030504040204" pitchFamily="34" charset="0"/>
                          <a:ea typeface="Tahoma" panose="020B0604030504040204" pitchFamily="34" charset="0"/>
                          <a:cs typeface="Tahoma" panose="020B0604030504040204" pitchFamily="34" charset="0"/>
                        </a:rPr>
                        <a:t>Lung cancer</a:t>
                      </a:r>
                      <a:r>
                        <a:rPr lang="en-PH" sz="2300" b="1" baseline="0" dirty="0">
                          <a:solidFill>
                            <a:schemeClr val="bg1"/>
                          </a:solidFill>
                          <a:latin typeface="Tahoma" panose="020B0604030504040204" pitchFamily="34" charset="0"/>
                          <a:ea typeface="Tahoma" panose="020B0604030504040204" pitchFamily="34" charset="0"/>
                          <a:cs typeface="Tahoma" panose="020B0604030504040204" pitchFamily="34" charset="0"/>
                        </a:rPr>
                        <a:t> death rate per 100 000</a:t>
                      </a:r>
                      <a:endParaRPr lang="en-PH" sz="2300" b="1"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lumOff val="25000"/>
                      </a:schemeClr>
                    </a:solidFill>
                  </a:tcPr>
                </a:tc>
                <a:extLst>
                  <a:ext uri="{0D108BD9-81ED-4DB2-BD59-A6C34878D82A}">
                    <a16:rowId xmlns:a16="http://schemas.microsoft.com/office/drawing/2014/main" val="10000"/>
                  </a:ext>
                </a:extLst>
              </a:tr>
              <a:tr h="623607">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No</a:t>
                      </a:r>
                    </a:p>
                  </a:txBody>
                  <a:tcPr>
                    <a:lnT w="12700" cap="flat" cmpd="sng" algn="ctr">
                      <a:solidFill>
                        <a:schemeClr val="tx1"/>
                      </a:solidFill>
                      <a:prstDash val="solid"/>
                      <a:round/>
                      <a:headEnd type="none" w="med" len="med"/>
                      <a:tailEnd type="none" w="med" len="med"/>
                    </a:lnT>
                  </a:tcPr>
                </a:tc>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No</a:t>
                      </a:r>
                    </a:p>
                  </a:txBody>
                  <a:tcPr>
                    <a:lnT w="12700" cap="flat" cmpd="sng" algn="ctr">
                      <a:solidFill>
                        <a:schemeClr val="tx1"/>
                      </a:solidFill>
                      <a:prstDash val="solid"/>
                      <a:round/>
                      <a:headEnd type="none" w="med" len="med"/>
                      <a:tailEnd type="none" w="med" len="med"/>
                    </a:lnT>
                  </a:tcPr>
                </a:tc>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11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23607">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Yes</a:t>
                      </a:r>
                    </a:p>
                  </a:txBody>
                  <a:tcPr/>
                </a:tc>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No </a:t>
                      </a:r>
                    </a:p>
                  </a:txBody>
                  <a:tcPr/>
                </a:tc>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58</a:t>
                      </a:r>
                    </a:p>
                  </a:txBody>
                  <a:tcPr/>
                </a:tc>
                <a:extLst>
                  <a:ext uri="{0D108BD9-81ED-4DB2-BD59-A6C34878D82A}">
                    <a16:rowId xmlns:a16="http://schemas.microsoft.com/office/drawing/2014/main" val="10002"/>
                  </a:ext>
                </a:extLst>
              </a:tr>
              <a:tr h="623607">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No</a:t>
                      </a:r>
                    </a:p>
                  </a:txBody>
                  <a:tcPr/>
                </a:tc>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Yes </a:t>
                      </a:r>
                    </a:p>
                  </a:txBody>
                  <a:tcPr/>
                </a:tc>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123</a:t>
                      </a:r>
                    </a:p>
                  </a:txBody>
                  <a:tcPr/>
                </a:tc>
                <a:extLst>
                  <a:ext uri="{0D108BD9-81ED-4DB2-BD59-A6C34878D82A}">
                    <a16:rowId xmlns:a16="http://schemas.microsoft.com/office/drawing/2014/main" val="10003"/>
                  </a:ext>
                </a:extLst>
              </a:tr>
              <a:tr h="415178">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Yes</a:t>
                      </a:r>
                    </a:p>
                  </a:txBody>
                  <a:tcPr>
                    <a:lnB w="12700" cap="flat" cmpd="sng" algn="ctr">
                      <a:solidFill>
                        <a:schemeClr val="tx1"/>
                      </a:solidFill>
                      <a:prstDash val="solid"/>
                      <a:round/>
                      <a:headEnd type="none" w="med" len="med"/>
                      <a:tailEnd type="none" w="med" len="med"/>
                    </a:lnB>
                  </a:tcPr>
                </a:tc>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Yes </a:t>
                      </a:r>
                    </a:p>
                  </a:txBody>
                  <a:tcPr>
                    <a:lnB w="12700" cap="flat" cmpd="sng" algn="ctr">
                      <a:solidFill>
                        <a:schemeClr val="tx1"/>
                      </a:solidFill>
                      <a:prstDash val="solid"/>
                      <a:round/>
                      <a:headEnd type="none" w="med" len="med"/>
                      <a:tailEnd type="none" w="med" len="med"/>
                    </a:lnB>
                  </a:tcPr>
                </a:tc>
                <a:tc>
                  <a:txBody>
                    <a:bodyPr/>
                    <a:lstStyle/>
                    <a:p>
                      <a:pPr algn="ctr"/>
                      <a:r>
                        <a:rPr lang="en-PH" sz="2000" b="1" dirty="0">
                          <a:latin typeface="Tahoma" panose="020B0604030504040204" pitchFamily="34" charset="0"/>
                          <a:ea typeface="Tahoma" panose="020B0604030504040204" pitchFamily="34" charset="0"/>
                          <a:cs typeface="Tahoma" panose="020B0604030504040204" pitchFamily="34" charset="0"/>
                        </a:rPr>
                        <a:t>602</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80155">
                <a:tc>
                  <a:txBody>
                    <a:bodyPr/>
                    <a:lstStyle/>
                    <a:p>
                      <a:pPr algn="ctr"/>
                      <a:endParaRPr lang="en-PH" sz="2000" b="1" dirty="0">
                        <a:latin typeface="Tahoma" panose="020B0604030504040204" pitchFamily="34" charset="0"/>
                        <a:ea typeface="Tahoma" panose="020B0604030504040204" pitchFamily="34" charset="0"/>
                        <a:cs typeface="Tahoma" panose="020B060403050404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endParaRPr lang="en-PH" sz="2000" b="1" dirty="0">
                        <a:latin typeface="Tahoma" panose="020B0604030504040204" pitchFamily="34" charset="0"/>
                        <a:ea typeface="Tahoma" panose="020B0604030504040204" pitchFamily="34" charset="0"/>
                        <a:cs typeface="Tahoma" panose="020B060403050404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endParaRPr lang="en-PH" sz="2000" b="1" dirty="0">
                        <a:latin typeface="Tahoma" panose="020B0604030504040204" pitchFamily="34" charset="0"/>
                        <a:ea typeface="Tahoma" panose="020B0604030504040204" pitchFamily="34" charset="0"/>
                        <a:cs typeface="Tahoma" panose="020B060403050404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
        <p:nvSpPr>
          <p:cNvPr id="6" name="TextBox 5"/>
          <p:cNvSpPr txBox="1"/>
          <p:nvPr/>
        </p:nvSpPr>
        <p:spPr>
          <a:xfrm>
            <a:off x="0" y="5105400"/>
            <a:ext cx="8839200" cy="584775"/>
          </a:xfrm>
          <a:prstGeom prst="rect">
            <a:avLst/>
          </a:prstGeom>
          <a:noFill/>
        </p:spPr>
        <p:txBody>
          <a:bodyPr wrap="square" rtlCol="0">
            <a:spAutoFit/>
          </a:bodyPr>
          <a:lstStyle/>
          <a:p>
            <a:r>
              <a:rPr lang="en-PH" sz="1600" b="1" dirty="0">
                <a:latin typeface="Tahoma" panose="020B0604030504040204" pitchFamily="34" charset="0"/>
                <a:ea typeface="Tahoma" panose="020B0604030504040204" pitchFamily="34" charset="0"/>
                <a:cs typeface="Tahoma" panose="020B0604030504040204" pitchFamily="34" charset="0"/>
              </a:rPr>
              <a:t>Age-standardized lung cancer deaths rates (per 100 000 population) in relation to tobacco use and occupational exposure to asbestos dust</a:t>
            </a:r>
          </a:p>
        </p:txBody>
      </p:sp>
    </p:spTree>
    <p:extLst>
      <p:ext uri="{BB962C8B-B14F-4D97-AF65-F5344CB8AC3E}">
        <p14:creationId xmlns:p14="http://schemas.microsoft.com/office/powerpoint/2010/main" val="3241981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Types of causal relationship</a:t>
            </a:r>
          </a:p>
        </p:txBody>
      </p:sp>
      <p:sp>
        <p:nvSpPr>
          <p:cNvPr id="3" name="Content Placeholder 2"/>
          <p:cNvSpPr>
            <a:spLocks noGrp="1"/>
          </p:cNvSpPr>
          <p:nvPr>
            <p:ph idx="1"/>
          </p:nvPr>
        </p:nvSpPr>
        <p:spPr>
          <a:xfrm>
            <a:off x="457200" y="1371600"/>
            <a:ext cx="8229600" cy="4876800"/>
          </a:xfrm>
        </p:spPr>
        <p:txBody>
          <a:bodyPr/>
          <a:lstStyle/>
          <a:p>
            <a:pPr>
              <a:buFont typeface="Wingdings" panose="05000000000000000000" pitchFamily="2" charset="2"/>
              <a:buChar char="v"/>
            </a:pPr>
            <a:r>
              <a:rPr lang="en-PH" sz="2600" b="1" dirty="0">
                <a:latin typeface="Tahoma" panose="020B0604030504040204" pitchFamily="34" charset="0"/>
                <a:ea typeface="Tahoma" panose="020B0604030504040204" pitchFamily="34" charset="0"/>
                <a:cs typeface="Tahoma" panose="020B0604030504040204" pitchFamily="34" charset="0"/>
              </a:rPr>
              <a:t>Sufficient and but not Necessary: </a:t>
            </a:r>
            <a:r>
              <a:rPr lang="en-PH" sz="2600" dirty="0">
                <a:latin typeface="Tahoma" panose="020B0604030504040204" pitchFamily="34" charset="0"/>
                <a:ea typeface="Tahoma" panose="020B0604030504040204" pitchFamily="34" charset="0"/>
                <a:cs typeface="Tahoma" panose="020B0604030504040204" pitchFamily="34" charset="0"/>
              </a:rPr>
              <a:t>The factor alone can cause disease, but so can other factors in its absence</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Benzene or radiation can cause leukemia without the presence of the other factor</a:t>
            </a:r>
          </a:p>
          <a:p>
            <a:pPr>
              <a:buFont typeface="Wingdings" panose="05000000000000000000" pitchFamily="2" charset="2"/>
              <a:buChar char="v"/>
            </a:pPr>
            <a:r>
              <a:rPr lang="en-PH" sz="2600" b="1" dirty="0">
                <a:latin typeface="Tahoma" panose="020B0604030504040204" pitchFamily="34" charset="0"/>
                <a:ea typeface="Tahoma" panose="020B0604030504040204" pitchFamily="34" charset="0"/>
                <a:cs typeface="Tahoma" panose="020B0604030504040204" pitchFamily="34" charset="0"/>
              </a:rPr>
              <a:t>Neither sufficient nor necessary (supporting component cause:</a:t>
            </a:r>
            <a:r>
              <a:rPr lang="en-PH" sz="2600" dirty="0">
                <a:latin typeface="Tahoma" panose="020B0604030504040204" pitchFamily="34" charset="0"/>
                <a:ea typeface="Tahoma" panose="020B0604030504040204" pitchFamily="34" charset="0"/>
                <a:cs typeface="Tahoma" panose="020B0604030504040204" pitchFamily="34" charset="0"/>
              </a:rPr>
              <a:t> the factor cannot cause disease on its own, no is it the only factor can cause that disease</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This is the </a:t>
            </a:r>
            <a:r>
              <a:rPr lang="en-PH" sz="2000" u="sng" dirty="0">
                <a:latin typeface="Tahoma" panose="020B0604030504040204" pitchFamily="34" charset="0"/>
                <a:ea typeface="Tahoma" panose="020B0604030504040204" pitchFamily="34" charset="0"/>
                <a:cs typeface="Tahoma" panose="020B0604030504040204" pitchFamily="34" charset="0"/>
              </a:rPr>
              <a:t>probable model for chronic disease relationships</a:t>
            </a:r>
          </a:p>
          <a:p>
            <a:pPr lvl="1">
              <a:buFont typeface="Wingdings" panose="05000000000000000000" pitchFamily="2" charset="2"/>
              <a:buChar char="v"/>
            </a:pPr>
            <a:r>
              <a:rPr lang="en-PH" sz="1800" b="1" dirty="0">
                <a:latin typeface="Tahoma" panose="020B0604030504040204" pitchFamily="34" charset="0"/>
                <a:ea typeface="Tahoma" panose="020B0604030504040204" pitchFamily="34" charset="0"/>
                <a:cs typeface="Tahoma" panose="020B0604030504040204" pitchFamily="34" charset="0"/>
              </a:rPr>
              <a:t>Necessary causes + component causes = Sufficient cause</a:t>
            </a:r>
          </a:p>
        </p:txBody>
      </p:sp>
    </p:spTree>
    <p:extLst>
      <p:ext uri="{BB962C8B-B14F-4D97-AF65-F5344CB8AC3E}">
        <p14:creationId xmlns:p14="http://schemas.microsoft.com/office/powerpoint/2010/main" val="1494074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Types of causal relationship</a:t>
            </a:r>
          </a:p>
        </p:txBody>
      </p:sp>
      <p:sp>
        <p:nvSpPr>
          <p:cNvPr id="3" name="Content Placeholder 2"/>
          <p:cNvSpPr>
            <a:spLocks noGrp="1"/>
          </p:cNvSpPr>
          <p:nvPr>
            <p:ph idx="1"/>
          </p:nvPr>
        </p:nvSpPr>
        <p:spPr>
          <a:xfrm>
            <a:off x="381000" y="1371600"/>
            <a:ext cx="8229600" cy="4876800"/>
          </a:xfrm>
        </p:spPr>
        <p:txBody>
          <a:bodyPr/>
          <a:lstStyle/>
          <a:p>
            <a:pPr>
              <a:buFont typeface="Wingdings" panose="05000000000000000000" pitchFamily="2" charset="2"/>
              <a:buChar char="v"/>
            </a:pPr>
            <a:r>
              <a:rPr lang="en-PH" sz="2800" b="1" dirty="0">
                <a:latin typeface="Tahoma" panose="020B0604030504040204" pitchFamily="34" charset="0"/>
                <a:ea typeface="Tahoma" panose="020B0604030504040204" pitchFamily="34" charset="0"/>
                <a:cs typeface="Tahoma" panose="020B0604030504040204" pitchFamily="34" charset="0"/>
              </a:rPr>
              <a:t>Necessary and Sufficient: </a:t>
            </a:r>
            <a:r>
              <a:rPr lang="en-PH" sz="2800" dirty="0">
                <a:latin typeface="Tahoma" panose="020B0604030504040204" pitchFamily="34" charset="0"/>
                <a:ea typeface="Tahoma" panose="020B0604030504040204" pitchFamily="34" charset="0"/>
                <a:cs typeface="Tahoma" panose="020B0604030504040204" pitchFamily="34" charset="0"/>
              </a:rPr>
              <a:t>without the factor disease never develops</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With the factor, disease always develops (this situation rarely occurs)</a:t>
            </a:r>
          </a:p>
          <a:p>
            <a:pPr>
              <a:buFont typeface="Wingdings" panose="05000000000000000000" pitchFamily="2" charset="2"/>
              <a:buChar char="v"/>
            </a:pPr>
            <a:r>
              <a:rPr lang="en-PH" b="1" dirty="0">
                <a:latin typeface="Tahoma" panose="020B0604030504040204" pitchFamily="34" charset="0"/>
                <a:ea typeface="Tahoma" panose="020B0604030504040204" pitchFamily="34" charset="0"/>
                <a:cs typeface="Tahoma" panose="020B0604030504040204" pitchFamily="34" charset="0"/>
              </a:rPr>
              <a:t>Necessary but not sufficient:</a:t>
            </a:r>
            <a:r>
              <a:rPr lang="en-PH" dirty="0">
                <a:latin typeface="Tahoma" panose="020B0604030504040204" pitchFamily="34" charset="0"/>
                <a:ea typeface="Tahoma" panose="020B0604030504040204" pitchFamily="34" charset="0"/>
                <a:cs typeface="Tahoma" panose="020B0604030504040204" pitchFamily="34" charset="0"/>
              </a:rPr>
              <a:t> the factor in and of itself is not enough to cause disease</a:t>
            </a:r>
          </a:p>
          <a:p>
            <a:pPr lvl="1">
              <a:buFont typeface="Wingdings" panose="05000000000000000000" pitchFamily="2" charset="2"/>
              <a:buChar char="v"/>
            </a:pPr>
            <a:r>
              <a:rPr lang="en-PH" dirty="0">
                <a:latin typeface="Tahoma" panose="020B0604030504040204" pitchFamily="34" charset="0"/>
                <a:ea typeface="Tahoma" panose="020B0604030504040204" pitchFamily="34" charset="0"/>
                <a:cs typeface="Tahoma" panose="020B0604030504040204" pitchFamily="34" charset="0"/>
              </a:rPr>
              <a:t>Multiple factors are required, usually in a specific temporal sequence (such as carcinogenesis)</a:t>
            </a:r>
          </a:p>
        </p:txBody>
      </p:sp>
    </p:spTree>
    <p:extLst>
      <p:ext uri="{BB962C8B-B14F-4D97-AF65-F5344CB8AC3E}">
        <p14:creationId xmlns:p14="http://schemas.microsoft.com/office/powerpoint/2010/main" val="3085124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Sufficient &amp; Necessary cause</a:t>
            </a:r>
          </a:p>
        </p:txBody>
      </p:sp>
      <p:sp>
        <p:nvSpPr>
          <p:cNvPr id="3" name="Oval 2"/>
          <p:cNvSpPr/>
          <p:nvPr/>
        </p:nvSpPr>
        <p:spPr>
          <a:xfrm>
            <a:off x="457200" y="1828800"/>
            <a:ext cx="2438400" cy="2362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000" b="1" dirty="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p:cNvCxnSpPr>
            <a:stCxn id="3" idx="0"/>
            <a:endCxn id="3" idx="4"/>
          </p:cNvCxnSpPr>
          <p:nvPr/>
        </p:nvCxnSpPr>
        <p:spPr>
          <a:xfrm>
            <a:off x="1676400" y="1828800"/>
            <a:ext cx="0" cy="236220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a:endCxn id="3" idx="7"/>
          </p:cNvCxnSpPr>
          <p:nvPr/>
        </p:nvCxnSpPr>
        <p:spPr>
          <a:xfrm flipV="1">
            <a:off x="1676400" y="2174736"/>
            <a:ext cx="862105" cy="83516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endCxn id="3" idx="6"/>
          </p:cNvCxnSpPr>
          <p:nvPr/>
        </p:nvCxnSpPr>
        <p:spPr>
          <a:xfrm>
            <a:off x="1676400" y="3009900"/>
            <a:ext cx="1219200"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endCxn id="3" idx="5"/>
          </p:cNvCxnSpPr>
          <p:nvPr/>
        </p:nvCxnSpPr>
        <p:spPr>
          <a:xfrm>
            <a:off x="1676400" y="3009900"/>
            <a:ext cx="862105" cy="835164"/>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838200" y="3009900"/>
            <a:ext cx="381000" cy="461665"/>
          </a:xfrm>
          <a:prstGeom prst="rect">
            <a:avLst/>
          </a:prstGeom>
          <a:noFill/>
        </p:spPr>
        <p:txBody>
          <a:bodyPr wrap="square" rtlCol="0">
            <a:spAutoFit/>
          </a:bodyPr>
          <a:lstStyle/>
          <a:p>
            <a:r>
              <a:rPr lang="en-PH" sz="2400" b="1" dirty="0">
                <a:solidFill>
                  <a:schemeClr val="bg1"/>
                </a:solidFill>
                <a:latin typeface="Tahoma" panose="020B0604030504040204" pitchFamily="34" charset="0"/>
                <a:ea typeface="Tahoma" panose="020B0604030504040204" pitchFamily="34" charset="0"/>
                <a:cs typeface="Tahoma" panose="020B0604030504040204" pitchFamily="34" charset="0"/>
              </a:rPr>
              <a:t>U</a:t>
            </a:r>
          </a:p>
        </p:txBody>
      </p:sp>
      <p:sp>
        <p:nvSpPr>
          <p:cNvPr id="16" name="TextBox 15"/>
          <p:cNvSpPr txBox="1"/>
          <p:nvPr/>
        </p:nvSpPr>
        <p:spPr>
          <a:xfrm>
            <a:off x="1770743" y="2222986"/>
            <a:ext cx="278652" cy="461665"/>
          </a:xfrm>
          <a:prstGeom prst="rect">
            <a:avLst/>
          </a:prstGeom>
          <a:noFill/>
        </p:spPr>
        <p:txBody>
          <a:bodyPr wrap="square" rtlCol="0">
            <a:spAutoFit/>
          </a:bodyPr>
          <a:lstStyle/>
          <a:p>
            <a:r>
              <a:rPr lang="en-PH" sz="2400" b="1" dirty="0">
                <a:solidFill>
                  <a:schemeClr val="bg1"/>
                </a:solidFill>
              </a:rPr>
              <a:t>A</a:t>
            </a:r>
          </a:p>
        </p:txBody>
      </p:sp>
      <p:sp>
        <p:nvSpPr>
          <p:cNvPr id="17" name="TextBox 16"/>
          <p:cNvSpPr txBox="1"/>
          <p:nvPr/>
        </p:nvSpPr>
        <p:spPr>
          <a:xfrm>
            <a:off x="2107452" y="2576286"/>
            <a:ext cx="431053" cy="461665"/>
          </a:xfrm>
          <a:prstGeom prst="rect">
            <a:avLst/>
          </a:prstGeom>
          <a:noFill/>
        </p:spPr>
        <p:txBody>
          <a:bodyPr wrap="square" rtlCol="0">
            <a:spAutoFit/>
          </a:bodyPr>
          <a:lstStyle/>
          <a:p>
            <a:r>
              <a:rPr lang="en-PH" sz="2400" b="1" dirty="0">
                <a:solidFill>
                  <a:schemeClr val="bg1"/>
                </a:solidFill>
                <a:latin typeface="Tahoma" panose="020B0604030504040204" pitchFamily="34" charset="0"/>
                <a:ea typeface="Tahoma" panose="020B0604030504040204" pitchFamily="34" charset="0"/>
                <a:cs typeface="Tahoma" panose="020B0604030504040204" pitchFamily="34" charset="0"/>
              </a:rPr>
              <a:t>B</a:t>
            </a:r>
          </a:p>
        </p:txBody>
      </p:sp>
      <p:sp>
        <p:nvSpPr>
          <p:cNvPr id="18" name="TextBox 17"/>
          <p:cNvSpPr txBox="1"/>
          <p:nvPr/>
        </p:nvSpPr>
        <p:spPr>
          <a:xfrm>
            <a:off x="2286000" y="3037951"/>
            <a:ext cx="381000" cy="523220"/>
          </a:xfrm>
          <a:prstGeom prst="rect">
            <a:avLst/>
          </a:prstGeom>
          <a:noFill/>
        </p:spPr>
        <p:txBody>
          <a:bodyPr wrap="square" rtlCol="0">
            <a:spAutoFit/>
          </a:bodyPr>
          <a:lstStyle/>
          <a:p>
            <a:r>
              <a:rPr lang="en-PH" sz="2800" b="1" dirty="0">
                <a:solidFill>
                  <a:schemeClr val="bg1"/>
                </a:solidFill>
              </a:rPr>
              <a:t>C</a:t>
            </a:r>
          </a:p>
        </p:txBody>
      </p:sp>
      <p:sp>
        <p:nvSpPr>
          <p:cNvPr id="19" name="TextBox 18"/>
          <p:cNvSpPr txBox="1"/>
          <p:nvPr/>
        </p:nvSpPr>
        <p:spPr>
          <a:xfrm>
            <a:off x="1811377" y="3502967"/>
            <a:ext cx="474623" cy="461665"/>
          </a:xfrm>
          <a:prstGeom prst="rect">
            <a:avLst/>
          </a:prstGeom>
          <a:noFill/>
        </p:spPr>
        <p:txBody>
          <a:bodyPr wrap="square" rtlCol="0">
            <a:spAutoFit/>
          </a:bodyPr>
          <a:lstStyle/>
          <a:p>
            <a:r>
              <a:rPr lang="en-PH" sz="2400" b="1" dirty="0">
                <a:solidFill>
                  <a:schemeClr val="bg1"/>
                </a:solidFill>
              </a:rPr>
              <a:t>N</a:t>
            </a:r>
          </a:p>
        </p:txBody>
      </p:sp>
      <p:sp>
        <p:nvSpPr>
          <p:cNvPr id="20" name="TextBox 19"/>
          <p:cNvSpPr txBox="1"/>
          <p:nvPr/>
        </p:nvSpPr>
        <p:spPr>
          <a:xfrm>
            <a:off x="3581400" y="1187026"/>
            <a:ext cx="5410200" cy="1569660"/>
          </a:xfrm>
          <a:prstGeom prst="rect">
            <a:avLst/>
          </a:prstGeom>
          <a:noFill/>
        </p:spPr>
        <p:txBody>
          <a:bodyPr wrap="square" rtlCol="0">
            <a:spAutoFit/>
          </a:bodyPr>
          <a:lstStyle/>
          <a:p>
            <a:r>
              <a:rPr lang="en-PH" sz="2400" b="1" dirty="0">
                <a:latin typeface="Tahoma" panose="020B0604030504040204" pitchFamily="34" charset="0"/>
                <a:ea typeface="Tahoma" panose="020B0604030504040204" pitchFamily="34" charset="0"/>
                <a:cs typeface="Tahoma" panose="020B0604030504040204" pitchFamily="34" charset="0"/>
              </a:rPr>
              <a:t>A,B,C,N</a:t>
            </a:r>
            <a:r>
              <a:rPr lang="en-PH" sz="2400" dirty="0">
                <a:latin typeface="Tahoma" panose="020B0604030504040204" pitchFamily="34" charset="0"/>
                <a:ea typeface="Tahoma" panose="020B0604030504040204" pitchFamily="34" charset="0"/>
                <a:cs typeface="Tahoma" panose="020B0604030504040204" pitchFamily="34" charset="0"/>
              </a:rPr>
              <a:t> – known components (causes)</a:t>
            </a:r>
          </a:p>
          <a:p>
            <a:r>
              <a:rPr lang="en-PH" sz="2400" b="1" dirty="0">
                <a:latin typeface="Tahoma" panose="020B0604030504040204" pitchFamily="34" charset="0"/>
                <a:ea typeface="Tahoma" panose="020B0604030504040204" pitchFamily="34" charset="0"/>
                <a:cs typeface="Tahoma" panose="020B0604030504040204" pitchFamily="34" charset="0"/>
              </a:rPr>
              <a:t>U </a:t>
            </a:r>
            <a:r>
              <a:rPr lang="en-PH" sz="2400" dirty="0">
                <a:latin typeface="Tahoma" panose="020B0604030504040204" pitchFamily="34" charset="0"/>
                <a:ea typeface="Tahoma" panose="020B0604030504040204" pitchFamily="34" charset="0"/>
                <a:cs typeface="Tahoma" panose="020B0604030504040204" pitchFamily="34" charset="0"/>
              </a:rPr>
              <a:t>– unknown component (cause)</a:t>
            </a:r>
          </a:p>
          <a:p>
            <a:r>
              <a:rPr lang="en-PH" sz="2400" b="1" dirty="0">
                <a:latin typeface="Tahoma" panose="020B0604030504040204" pitchFamily="34" charset="0"/>
                <a:ea typeface="Tahoma" panose="020B0604030504040204" pitchFamily="34" charset="0"/>
                <a:cs typeface="Tahoma" panose="020B0604030504040204" pitchFamily="34" charset="0"/>
              </a:rPr>
              <a:t>N</a:t>
            </a:r>
            <a:r>
              <a:rPr lang="en-PH" sz="2400" dirty="0">
                <a:latin typeface="Tahoma" panose="020B0604030504040204" pitchFamily="34" charset="0"/>
                <a:ea typeface="Tahoma" panose="020B0604030504040204" pitchFamily="34" charset="0"/>
                <a:cs typeface="Tahoma" panose="020B0604030504040204" pitchFamily="34" charset="0"/>
              </a:rPr>
              <a:t> - necessary cause</a:t>
            </a:r>
          </a:p>
        </p:txBody>
      </p:sp>
      <p:sp>
        <p:nvSpPr>
          <p:cNvPr id="21" name="TextBox 20"/>
          <p:cNvSpPr txBox="1"/>
          <p:nvPr/>
        </p:nvSpPr>
        <p:spPr>
          <a:xfrm>
            <a:off x="228600" y="4495800"/>
            <a:ext cx="8458200" cy="830997"/>
          </a:xfrm>
          <a:prstGeom prst="rect">
            <a:avLst/>
          </a:prstGeom>
          <a:noFill/>
        </p:spPr>
        <p:txBody>
          <a:bodyPr wrap="square" rtlCol="0">
            <a:spAutoFit/>
          </a:bodyPr>
          <a:lstStyle/>
          <a:p>
            <a:r>
              <a:rPr lang="en-PH" sz="2400" b="1" dirty="0">
                <a:latin typeface="Tahoma" panose="020B0604030504040204" pitchFamily="34" charset="0"/>
                <a:ea typeface="Tahoma" panose="020B0604030504040204" pitchFamily="34" charset="0"/>
                <a:cs typeface="Tahoma" panose="020B0604030504040204" pitchFamily="34" charset="0"/>
              </a:rPr>
              <a:t>known component + unknown component cause + necessary cause = sufficient cause</a:t>
            </a:r>
          </a:p>
        </p:txBody>
      </p:sp>
    </p:spTree>
    <p:extLst>
      <p:ext uri="{BB962C8B-B14F-4D97-AF65-F5344CB8AC3E}">
        <p14:creationId xmlns:p14="http://schemas.microsoft.com/office/powerpoint/2010/main" val="3300022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Example: causes of TB</a:t>
            </a:r>
          </a:p>
        </p:txBody>
      </p:sp>
      <p:sp>
        <p:nvSpPr>
          <p:cNvPr id="3" name="Oval 2"/>
          <p:cNvSpPr/>
          <p:nvPr/>
        </p:nvSpPr>
        <p:spPr>
          <a:xfrm>
            <a:off x="157018" y="2667000"/>
            <a:ext cx="3271981" cy="1524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PH" sz="2800" b="1" dirty="0">
                <a:latin typeface="Tahoma" panose="020B0604030504040204" pitchFamily="34" charset="0"/>
                <a:ea typeface="Tahoma" panose="020B0604030504040204" pitchFamily="34" charset="0"/>
                <a:cs typeface="Tahoma" panose="020B0604030504040204" pitchFamily="34" charset="0"/>
              </a:rPr>
              <a:t>Susceptible Host</a:t>
            </a:r>
          </a:p>
        </p:txBody>
      </p:sp>
      <p:sp>
        <p:nvSpPr>
          <p:cNvPr id="4" name="Oval 3"/>
          <p:cNvSpPr/>
          <p:nvPr/>
        </p:nvSpPr>
        <p:spPr>
          <a:xfrm>
            <a:off x="7086600" y="2801257"/>
            <a:ext cx="1752600"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PH" sz="2400" b="1" dirty="0">
                <a:latin typeface="Tahoma" panose="020B0604030504040204" pitchFamily="34" charset="0"/>
                <a:ea typeface="Tahoma" panose="020B0604030504040204" pitchFamily="34" charset="0"/>
                <a:cs typeface="Tahoma" panose="020B0604030504040204" pitchFamily="34" charset="0"/>
              </a:rPr>
              <a:t>TB</a:t>
            </a:r>
          </a:p>
        </p:txBody>
      </p:sp>
      <p:sp>
        <p:nvSpPr>
          <p:cNvPr id="5" name="Oval 4"/>
          <p:cNvSpPr/>
          <p:nvPr/>
        </p:nvSpPr>
        <p:spPr>
          <a:xfrm>
            <a:off x="3962400" y="2801255"/>
            <a:ext cx="2286000" cy="12373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PH" sz="2400" b="1" dirty="0">
                <a:latin typeface="Tahoma" panose="020B0604030504040204" pitchFamily="34" charset="0"/>
                <a:ea typeface="Tahoma" panose="020B0604030504040204" pitchFamily="34" charset="0"/>
                <a:cs typeface="Tahoma" panose="020B0604030504040204" pitchFamily="34" charset="0"/>
              </a:rPr>
              <a:t>Infection</a:t>
            </a:r>
          </a:p>
        </p:txBody>
      </p:sp>
      <p:sp>
        <p:nvSpPr>
          <p:cNvPr id="6" name="TextBox 5"/>
          <p:cNvSpPr txBox="1"/>
          <p:nvPr/>
        </p:nvSpPr>
        <p:spPr>
          <a:xfrm>
            <a:off x="38100" y="2055057"/>
            <a:ext cx="14478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dirty="0">
                <a:latin typeface="Tahoma" panose="020B0604030504040204" pitchFamily="34" charset="0"/>
                <a:ea typeface="Tahoma" panose="020B0604030504040204" pitchFamily="34" charset="0"/>
                <a:cs typeface="Tahoma" panose="020B0604030504040204" pitchFamily="34" charset="0"/>
              </a:rPr>
              <a:t>Malnutrition</a:t>
            </a:r>
          </a:p>
        </p:txBody>
      </p:sp>
      <p:sp>
        <p:nvSpPr>
          <p:cNvPr id="7" name="TextBox 6"/>
          <p:cNvSpPr txBox="1"/>
          <p:nvPr/>
        </p:nvSpPr>
        <p:spPr>
          <a:xfrm>
            <a:off x="5814786" y="1231115"/>
            <a:ext cx="19529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b="1" dirty="0">
                <a:solidFill>
                  <a:srgbClr val="C00000"/>
                </a:solidFill>
                <a:latin typeface="Tahoma" panose="020B0604030504040204" pitchFamily="34" charset="0"/>
                <a:ea typeface="Tahoma" panose="020B0604030504040204" pitchFamily="34" charset="0"/>
                <a:cs typeface="Tahoma" panose="020B0604030504040204" pitchFamily="34" charset="0"/>
              </a:rPr>
              <a:t>Tissue invasion</a:t>
            </a:r>
          </a:p>
        </p:txBody>
      </p:sp>
      <p:sp>
        <p:nvSpPr>
          <p:cNvPr id="8" name="TextBox 7"/>
          <p:cNvSpPr txBox="1"/>
          <p:nvPr/>
        </p:nvSpPr>
        <p:spPr>
          <a:xfrm>
            <a:off x="2438400" y="1206106"/>
            <a:ext cx="27432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b="1" dirty="0">
                <a:solidFill>
                  <a:srgbClr val="C00000"/>
                </a:solidFill>
                <a:latin typeface="Tahoma" panose="020B0604030504040204" pitchFamily="34" charset="0"/>
                <a:ea typeface="Tahoma" panose="020B0604030504040204" pitchFamily="34" charset="0"/>
                <a:cs typeface="Tahoma" panose="020B0604030504040204" pitchFamily="34" charset="0"/>
              </a:rPr>
              <a:t>Exposure to bacteria</a:t>
            </a:r>
          </a:p>
        </p:txBody>
      </p:sp>
      <p:sp>
        <p:nvSpPr>
          <p:cNvPr id="9" name="TextBox 8"/>
          <p:cNvSpPr txBox="1"/>
          <p:nvPr/>
        </p:nvSpPr>
        <p:spPr>
          <a:xfrm>
            <a:off x="1404258" y="4638036"/>
            <a:ext cx="103414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dirty="0">
                <a:latin typeface="Tahoma" panose="020B0604030504040204" pitchFamily="34" charset="0"/>
                <a:ea typeface="Tahoma" panose="020B0604030504040204" pitchFamily="34" charset="0"/>
                <a:cs typeface="Tahoma" panose="020B0604030504040204" pitchFamily="34" charset="0"/>
              </a:rPr>
              <a:t>Poverty</a:t>
            </a:r>
          </a:p>
        </p:txBody>
      </p:sp>
      <p:sp>
        <p:nvSpPr>
          <p:cNvPr id="10" name="TextBox 9"/>
          <p:cNvSpPr txBox="1"/>
          <p:nvPr/>
        </p:nvSpPr>
        <p:spPr>
          <a:xfrm>
            <a:off x="38100" y="4289754"/>
            <a:ext cx="110490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dirty="0">
                <a:latin typeface="Tahoma" panose="020B0604030504040204" pitchFamily="34" charset="0"/>
                <a:ea typeface="Tahoma" panose="020B0604030504040204" pitchFamily="34" charset="0"/>
                <a:cs typeface="Tahoma" panose="020B0604030504040204" pitchFamily="34" charset="0"/>
              </a:rPr>
              <a:t>Crowded housing</a:t>
            </a:r>
          </a:p>
        </p:txBody>
      </p:sp>
      <p:sp>
        <p:nvSpPr>
          <p:cNvPr id="11" name="TextBox 10"/>
          <p:cNvSpPr txBox="1"/>
          <p:nvPr/>
        </p:nvSpPr>
        <p:spPr>
          <a:xfrm>
            <a:off x="1143000" y="5867400"/>
            <a:ext cx="28194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b="1" dirty="0">
                <a:solidFill>
                  <a:srgbClr val="C00000"/>
                </a:solidFill>
                <a:latin typeface="Tahoma" panose="020B0604030504040204" pitchFamily="34" charset="0"/>
                <a:ea typeface="Tahoma" panose="020B0604030504040204" pitchFamily="34" charset="0"/>
                <a:cs typeface="Tahoma" panose="020B0604030504040204" pitchFamily="34" charset="0"/>
              </a:rPr>
              <a:t>Risk factors for TB</a:t>
            </a:r>
          </a:p>
        </p:txBody>
      </p:sp>
      <p:sp>
        <p:nvSpPr>
          <p:cNvPr id="12" name="TextBox 11"/>
          <p:cNvSpPr txBox="1"/>
          <p:nvPr/>
        </p:nvSpPr>
        <p:spPr>
          <a:xfrm>
            <a:off x="6271987" y="5769429"/>
            <a:ext cx="255451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b="1" dirty="0">
                <a:solidFill>
                  <a:srgbClr val="C00000"/>
                </a:solidFill>
                <a:latin typeface="Tahoma" panose="020B0604030504040204" pitchFamily="34" charset="0"/>
                <a:ea typeface="Tahoma" panose="020B0604030504040204" pitchFamily="34" charset="0"/>
                <a:cs typeface="Tahoma" panose="020B0604030504040204" pitchFamily="34" charset="0"/>
              </a:rPr>
              <a:t>Mechanisms for TB</a:t>
            </a:r>
          </a:p>
        </p:txBody>
      </p:sp>
      <p:cxnSp>
        <p:nvCxnSpPr>
          <p:cNvPr id="14" name="Straight Arrow Connector 13"/>
          <p:cNvCxnSpPr>
            <a:stCxn id="3" idx="6"/>
          </p:cNvCxnSpPr>
          <p:nvPr/>
        </p:nvCxnSpPr>
        <p:spPr>
          <a:xfrm>
            <a:off x="3428999" y="3429000"/>
            <a:ext cx="533401"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3563257" y="1575439"/>
            <a:ext cx="0" cy="18045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V="1">
            <a:off x="6271986" y="3380012"/>
            <a:ext cx="83820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a:off x="6486071" y="1588532"/>
            <a:ext cx="0" cy="16699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5072743" y="4136569"/>
            <a:ext cx="0" cy="2100163"/>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5181600" y="5562600"/>
            <a:ext cx="3644901"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flipH="1">
            <a:off x="381000" y="5562600"/>
            <a:ext cx="457200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1600200" y="1855083"/>
            <a:ext cx="18288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dirty="0">
                <a:latin typeface="Tahoma" panose="020B0604030504040204" pitchFamily="34" charset="0"/>
                <a:ea typeface="Tahoma" panose="020B0604030504040204" pitchFamily="34" charset="0"/>
                <a:cs typeface="Tahoma" panose="020B0604030504040204" pitchFamily="34" charset="0"/>
              </a:rPr>
              <a:t>Genetic factors</a:t>
            </a:r>
          </a:p>
        </p:txBody>
      </p:sp>
      <p:cxnSp>
        <p:nvCxnSpPr>
          <p:cNvPr id="40" name="Straight Arrow Connector 39"/>
          <p:cNvCxnSpPr>
            <a:stCxn id="37" idx="2"/>
          </p:cNvCxnSpPr>
          <p:nvPr/>
        </p:nvCxnSpPr>
        <p:spPr>
          <a:xfrm flipH="1">
            <a:off x="2211614" y="2224415"/>
            <a:ext cx="302986" cy="4425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6" idx="2"/>
          </p:cNvCxnSpPr>
          <p:nvPr/>
        </p:nvCxnSpPr>
        <p:spPr>
          <a:xfrm>
            <a:off x="762000" y="2424389"/>
            <a:ext cx="175986" cy="3074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4" name="Straight Arrow Connector 43"/>
          <p:cNvCxnSpPr>
            <a:endCxn id="3" idx="3"/>
          </p:cNvCxnSpPr>
          <p:nvPr/>
        </p:nvCxnSpPr>
        <p:spPr>
          <a:xfrm flipV="1">
            <a:off x="381000" y="3967815"/>
            <a:ext cx="255189" cy="3219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Straight Arrow Connector 45"/>
          <p:cNvCxnSpPr/>
          <p:nvPr/>
        </p:nvCxnSpPr>
        <p:spPr>
          <a:xfrm flipV="1">
            <a:off x="1821646" y="4176149"/>
            <a:ext cx="12763" cy="47673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2732315" y="4392417"/>
            <a:ext cx="1442522"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dirty="0">
                <a:latin typeface="Tahoma" panose="020B0604030504040204" pitchFamily="34" charset="0"/>
                <a:ea typeface="Tahoma" panose="020B0604030504040204" pitchFamily="34" charset="0"/>
                <a:cs typeface="Tahoma" panose="020B0604030504040204" pitchFamily="34" charset="0"/>
              </a:rPr>
              <a:t>Immune-</a:t>
            </a:r>
          </a:p>
          <a:p>
            <a:r>
              <a:rPr lang="en-PH" dirty="0">
                <a:latin typeface="Tahoma" panose="020B0604030504040204" pitchFamily="34" charset="0"/>
                <a:ea typeface="Tahoma" panose="020B0604030504040204" pitchFamily="34" charset="0"/>
                <a:cs typeface="Tahoma" panose="020B0604030504040204" pitchFamily="34" charset="0"/>
              </a:rPr>
              <a:t>suppression</a:t>
            </a:r>
          </a:p>
        </p:txBody>
      </p:sp>
      <p:cxnSp>
        <p:nvCxnSpPr>
          <p:cNvPr id="28" name="Straight Arrow Connector 27"/>
          <p:cNvCxnSpPr/>
          <p:nvPr/>
        </p:nvCxnSpPr>
        <p:spPr>
          <a:xfrm flipH="1" flipV="1">
            <a:off x="2552700" y="4100400"/>
            <a:ext cx="198251" cy="3141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99617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PH" sz="2000" b="1" dirty="0">
                <a:latin typeface="Tahoma" panose="020B0604030504040204" pitchFamily="34" charset="0"/>
                <a:ea typeface="Tahoma" panose="020B0604030504040204" pitchFamily="34" charset="0"/>
                <a:cs typeface="Tahoma" panose="020B0604030504040204" pitchFamily="34" charset="0"/>
              </a:rPr>
              <a:t>There may be number of sufficient causes for single disease in various combination of component causes, necessary causes </a:t>
            </a:r>
          </a:p>
        </p:txBody>
      </p:sp>
      <p:sp>
        <p:nvSpPr>
          <p:cNvPr id="3" name="Oval 2"/>
          <p:cNvSpPr/>
          <p:nvPr/>
        </p:nvSpPr>
        <p:spPr>
          <a:xfrm>
            <a:off x="457200" y="1828800"/>
            <a:ext cx="2438400" cy="2362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000" b="1" dirty="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p:cNvCxnSpPr>
            <a:stCxn id="3" idx="0"/>
            <a:endCxn id="3" idx="4"/>
          </p:cNvCxnSpPr>
          <p:nvPr/>
        </p:nvCxnSpPr>
        <p:spPr>
          <a:xfrm>
            <a:off x="1676400" y="1828800"/>
            <a:ext cx="0" cy="236220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a:endCxn id="3" idx="7"/>
          </p:cNvCxnSpPr>
          <p:nvPr/>
        </p:nvCxnSpPr>
        <p:spPr>
          <a:xfrm flipV="1">
            <a:off x="1676400" y="2174736"/>
            <a:ext cx="862105" cy="83516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endCxn id="3" idx="6"/>
          </p:cNvCxnSpPr>
          <p:nvPr/>
        </p:nvCxnSpPr>
        <p:spPr>
          <a:xfrm>
            <a:off x="1676400" y="3009900"/>
            <a:ext cx="1219200"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endCxn id="3" idx="5"/>
          </p:cNvCxnSpPr>
          <p:nvPr/>
        </p:nvCxnSpPr>
        <p:spPr>
          <a:xfrm>
            <a:off x="1676400" y="3009900"/>
            <a:ext cx="862105" cy="835164"/>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838200" y="3009900"/>
            <a:ext cx="381000" cy="461665"/>
          </a:xfrm>
          <a:prstGeom prst="rect">
            <a:avLst/>
          </a:prstGeom>
          <a:noFill/>
        </p:spPr>
        <p:txBody>
          <a:bodyPr wrap="square" rtlCol="0">
            <a:spAutoFit/>
          </a:bodyPr>
          <a:lstStyle/>
          <a:p>
            <a:r>
              <a:rPr lang="en-PH" sz="2400" b="1" dirty="0">
                <a:solidFill>
                  <a:schemeClr val="bg1"/>
                </a:solidFill>
                <a:latin typeface="Tahoma" panose="020B0604030504040204" pitchFamily="34" charset="0"/>
                <a:ea typeface="Tahoma" panose="020B0604030504040204" pitchFamily="34" charset="0"/>
                <a:cs typeface="Tahoma" panose="020B0604030504040204" pitchFamily="34" charset="0"/>
              </a:rPr>
              <a:t>U</a:t>
            </a:r>
          </a:p>
        </p:txBody>
      </p:sp>
      <p:sp>
        <p:nvSpPr>
          <p:cNvPr id="16" name="TextBox 15"/>
          <p:cNvSpPr txBox="1"/>
          <p:nvPr/>
        </p:nvSpPr>
        <p:spPr>
          <a:xfrm>
            <a:off x="1770743" y="2222986"/>
            <a:ext cx="278652" cy="461665"/>
          </a:xfrm>
          <a:prstGeom prst="rect">
            <a:avLst/>
          </a:prstGeom>
          <a:noFill/>
        </p:spPr>
        <p:txBody>
          <a:bodyPr wrap="square" rtlCol="0">
            <a:spAutoFit/>
          </a:bodyPr>
          <a:lstStyle/>
          <a:p>
            <a:r>
              <a:rPr lang="en-PH" sz="2400" b="1" dirty="0">
                <a:solidFill>
                  <a:schemeClr val="bg1"/>
                </a:solidFill>
              </a:rPr>
              <a:t>A</a:t>
            </a:r>
          </a:p>
        </p:txBody>
      </p:sp>
      <p:sp>
        <p:nvSpPr>
          <p:cNvPr id="17" name="TextBox 16"/>
          <p:cNvSpPr txBox="1"/>
          <p:nvPr/>
        </p:nvSpPr>
        <p:spPr>
          <a:xfrm>
            <a:off x="2107452" y="2576286"/>
            <a:ext cx="431053" cy="461665"/>
          </a:xfrm>
          <a:prstGeom prst="rect">
            <a:avLst/>
          </a:prstGeom>
          <a:noFill/>
        </p:spPr>
        <p:txBody>
          <a:bodyPr wrap="square" rtlCol="0">
            <a:spAutoFit/>
          </a:bodyPr>
          <a:lstStyle/>
          <a:p>
            <a:r>
              <a:rPr lang="en-PH" sz="2400" b="1" dirty="0">
                <a:solidFill>
                  <a:schemeClr val="bg1"/>
                </a:solidFill>
                <a:latin typeface="Tahoma" panose="020B0604030504040204" pitchFamily="34" charset="0"/>
                <a:ea typeface="Tahoma" panose="020B0604030504040204" pitchFamily="34" charset="0"/>
                <a:cs typeface="Tahoma" panose="020B0604030504040204" pitchFamily="34" charset="0"/>
              </a:rPr>
              <a:t>B</a:t>
            </a:r>
          </a:p>
        </p:txBody>
      </p:sp>
      <p:sp>
        <p:nvSpPr>
          <p:cNvPr id="18" name="TextBox 17"/>
          <p:cNvSpPr txBox="1"/>
          <p:nvPr/>
        </p:nvSpPr>
        <p:spPr>
          <a:xfrm>
            <a:off x="2286000" y="3037951"/>
            <a:ext cx="381000" cy="523220"/>
          </a:xfrm>
          <a:prstGeom prst="rect">
            <a:avLst/>
          </a:prstGeom>
          <a:noFill/>
        </p:spPr>
        <p:txBody>
          <a:bodyPr wrap="square" rtlCol="0">
            <a:spAutoFit/>
          </a:bodyPr>
          <a:lstStyle/>
          <a:p>
            <a:r>
              <a:rPr lang="en-PH" sz="2800" b="1" dirty="0">
                <a:solidFill>
                  <a:schemeClr val="bg1"/>
                </a:solidFill>
              </a:rPr>
              <a:t>E</a:t>
            </a:r>
          </a:p>
        </p:txBody>
      </p:sp>
      <p:sp>
        <p:nvSpPr>
          <p:cNvPr id="19" name="TextBox 18"/>
          <p:cNvSpPr txBox="1"/>
          <p:nvPr/>
        </p:nvSpPr>
        <p:spPr>
          <a:xfrm>
            <a:off x="1811377" y="3502967"/>
            <a:ext cx="474623" cy="461665"/>
          </a:xfrm>
          <a:prstGeom prst="rect">
            <a:avLst/>
          </a:prstGeom>
          <a:noFill/>
        </p:spPr>
        <p:txBody>
          <a:bodyPr wrap="square" rtlCol="0">
            <a:spAutoFit/>
          </a:bodyPr>
          <a:lstStyle/>
          <a:p>
            <a:r>
              <a:rPr lang="en-PH" sz="2400" b="1" dirty="0">
                <a:solidFill>
                  <a:schemeClr val="bg1"/>
                </a:solidFill>
                <a:latin typeface="Tahoma" panose="020B0604030504040204" pitchFamily="34" charset="0"/>
                <a:ea typeface="Tahoma" panose="020B0604030504040204" pitchFamily="34" charset="0"/>
                <a:cs typeface="Tahoma" panose="020B0604030504040204" pitchFamily="34" charset="0"/>
              </a:rPr>
              <a:t>N</a:t>
            </a:r>
          </a:p>
        </p:txBody>
      </p:sp>
      <p:sp>
        <p:nvSpPr>
          <p:cNvPr id="24" name="Oval 23"/>
          <p:cNvSpPr/>
          <p:nvPr/>
        </p:nvSpPr>
        <p:spPr>
          <a:xfrm>
            <a:off x="3124200" y="1828800"/>
            <a:ext cx="2438400" cy="2362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000" b="1" dirty="0">
              <a:latin typeface="Tahoma" panose="020B0604030504040204" pitchFamily="34" charset="0"/>
              <a:ea typeface="Tahoma" panose="020B0604030504040204" pitchFamily="34" charset="0"/>
              <a:cs typeface="Tahoma" panose="020B0604030504040204" pitchFamily="34" charset="0"/>
            </a:endParaRPr>
          </a:p>
        </p:txBody>
      </p:sp>
      <p:sp>
        <p:nvSpPr>
          <p:cNvPr id="25" name="Oval 24"/>
          <p:cNvSpPr/>
          <p:nvPr/>
        </p:nvSpPr>
        <p:spPr>
          <a:xfrm>
            <a:off x="5943600" y="1856851"/>
            <a:ext cx="2438400" cy="2362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000" b="1" dirty="0">
              <a:latin typeface="Tahoma" panose="020B0604030504040204" pitchFamily="34" charset="0"/>
              <a:ea typeface="Tahoma" panose="020B0604030504040204" pitchFamily="34" charset="0"/>
              <a:cs typeface="Tahoma" panose="020B0604030504040204" pitchFamily="34" charset="0"/>
            </a:endParaRPr>
          </a:p>
        </p:txBody>
      </p:sp>
      <p:cxnSp>
        <p:nvCxnSpPr>
          <p:cNvPr id="9" name="Straight Connector 8"/>
          <p:cNvCxnSpPr>
            <a:stCxn id="24" idx="0"/>
            <a:endCxn id="24" idx="4"/>
          </p:cNvCxnSpPr>
          <p:nvPr/>
        </p:nvCxnSpPr>
        <p:spPr>
          <a:xfrm>
            <a:off x="4343400" y="1828800"/>
            <a:ext cx="0" cy="236220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a:endCxn id="24" idx="6"/>
          </p:cNvCxnSpPr>
          <p:nvPr/>
        </p:nvCxnSpPr>
        <p:spPr>
          <a:xfrm>
            <a:off x="4343400" y="3009900"/>
            <a:ext cx="1219200"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flipV="1">
            <a:off x="4343400" y="2222986"/>
            <a:ext cx="762000" cy="786914"/>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a:endCxn id="24" idx="5"/>
          </p:cNvCxnSpPr>
          <p:nvPr/>
        </p:nvCxnSpPr>
        <p:spPr>
          <a:xfrm>
            <a:off x="4343400" y="3037951"/>
            <a:ext cx="862105" cy="807113"/>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a:stCxn id="25" idx="0"/>
            <a:endCxn id="25" idx="4"/>
          </p:cNvCxnSpPr>
          <p:nvPr/>
        </p:nvCxnSpPr>
        <p:spPr>
          <a:xfrm>
            <a:off x="7162800" y="1856851"/>
            <a:ext cx="0" cy="236220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p:cNvCxnSpPr>
            <a:endCxn id="25" idx="6"/>
          </p:cNvCxnSpPr>
          <p:nvPr/>
        </p:nvCxnSpPr>
        <p:spPr>
          <a:xfrm>
            <a:off x="7162800" y="3037951"/>
            <a:ext cx="1219200"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p:cNvCxnSpPr>
            <a:endCxn id="25" idx="7"/>
          </p:cNvCxnSpPr>
          <p:nvPr/>
        </p:nvCxnSpPr>
        <p:spPr>
          <a:xfrm flipV="1">
            <a:off x="7162800" y="2202787"/>
            <a:ext cx="862105" cy="807113"/>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p:cNvCxnSpPr>
            <a:endCxn id="25" idx="5"/>
          </p:cNvCxnSpPr>
          <p:nvPr/>
        </p:nvCxnSpPr>
        <p:spPr>
          <a:xfrm>
            <a:off x="7162800" y="3037951"/>
            <a:ext cx="862105" cy="835164"/>
          </a:xfrm>
          <a:prstGeom prst="line">
            <a:avLst/>
          </a:prstGeom>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4914900" y="3100121"/>
            <a:ext cx="381000" cy="523220"/>
          </a:xfrm>
          <a:prstGeom prst="rect">
            <a:avLst/>
          </a:prstGeom>
          <a:noFill/>
        </p:spPr>
        <p:txBody>
          <a:bodyPr wrap="square" rtlCol="0">
            <a:spAutoFit/>
          </a:bodyPr>
          <a:lstStyle/>
          <a:p>
            <a:r>
              <a:rPr lang="en-PH" sz="2800" b="1" dirty="0">
                <a:solidFill>
                  <a:schemeClr val="bg1"/>
                </a:solidFill>
              </a:rPr>
              <a:t>C</a:t>
            </a:r>
          </a:p>
        </p:txBody>
      </p:sp>
      <p:sp>
        <p:nvSpPr>
          <p:cNvPr id="38" name="TextBox 37"/>
          <p:cNvSpPr txBox="1"/>
          <p:nvPr/>
        </p:nvSpPr>
        <p:spPr>
          <a:xfrm>
            <a:off x="3657600" y="2819531"/>
            <a:ext cx="381000" cy="523220"/>
          </a:xfrm>
          <a:prstGeom prst="rect">
            <a:avLst/>
          </a:prstGeom>
          <a:noFill/>
        </p:spPr>
        <p:txBody>
          <a:bodyPr wrap="square" rtlCol="0">
            <a:spAutoFit/>
          </a:bodyPr>
          <a:lstStyle/>
          <a:p>
            <a:r>
              <a:rPr lang="en-PH" sz="2800" b="1" dirty="0">
                <a:solidFill>
                  <a:schemeClr val="bg1"/>
                </a:solidFill>
              </a:rPr>
              <a:t>U</a:t>
            </a:r>
          </a:p>
        </p:txBody>
      </p:sp>
      <p:sp>
        <p:nvSpPr>
          <p:cNvPr id="39" name="TextBox 38"/>
          <p:cNvSpPr txBox="1"/>
          <p:nvPr/>
        </p:nvSpPr>
        <p:spPr>
          <a:xfrm>
            <a:off x="7378700" y="3623341"/>
            <a:ext cx="381000" cy="523220"/>
          </a:xfrm>
          <a:prstGeom prst="rect">
            <a:avLst/>
          </a:prstGeom>
          <a:noFill/>
        </p:spPr>
        <p:txBody>
          <a:bodyPr wrap="square" rtlCol="0">
            <a:spAutoFit/>
          </a:bodyPr>
          <a:lstStyle/>
          <a:p>
            <a:r>
              <a:rPr lang="en-PH" sz="2800" b="1" dirty="0">
                <a:solidFill>
                  <a:schemeClr val="bg1"/>
                </a:solidFill>
              </a:rPr>
              <a:t>N</a:t>
            </a:r>
          </a:p>
        </p:txBody>
      </p:sp>
      <p:sp>
        <p:nvSpPr>
          <p:cNvPr id="40" name="TextBox 39"/>
          <p:cNvSpPr txBox="1"/>
          <p:nvPr/>
        </p:nvSpPr>
        <p:spPr>
          <a:xfrm>
            <a:off x="7212852" y="2093223"/>
            <a:ext cx="381000" cy="523220"/>
          </a:xfrm>
          <a:prstGeom prst="rect">
            <a:avLst/>
          </a:prstGeom>
          <a:noFill/>
        </p:spPr>
        <p:txBody>
          <a:bodyPr wrap="square" rtlCol="0">
            <a:spAutoFit/>
          </a:bodyPr>
          <a:lstStyle/>
          <a:p>
            <a:r>
              <a:rPr lang="en-PH" sz="2800" b="1" dirty="0">
                <a:solidFill>
                  <a:schemeClr val="bg1"/>
                </a:solidFill>
              </a:rPr>
              <a:t>A</a:t>
            </a:r>
          </a:p>
        </p:txBody>
      </p:sp>
      <p:sp>
        <p:nvSpPr>
          <p:cNvPr id="41" name="TextBox 40"/>
          <p:cNvSpPr txBox="1"/>
          <p:nvPr/>
        </p:nvSpPr>
        <p:spPr>
          <a:xfrm>
            <a:off x="4533900" y="2069098"/>
            <a:ext cx="381000" cy="523220"/>
          </a:xfrm>
          <a:prstGeom prst="rect">
            <a:avLst/>
          </a:prstGeom>
          <a:noFill/>
        </p:spPr>
        <p:txBody>
          <a:bodyPr wrap="square" rtlCol="0">
            <a:spAutoFit/>
          </a:bodyPr>
          <a:lstStyle/>
          <a:p>
            <a:r>
              <a:rPr lang="en-PH" sz="2800" b="1" dirty="0">
                <a:solidFill>
                  <a:schemeClr val="bg1"/>
                </a:solidFill>
              </a:rPr>
              <a:t>A</a:t>
            </a:r>
          </a:p>
        </p:txBody>
      </p:sp>
      <p:sp>
        <p:nvSpPr>
          <p:cNvPr id="42" name="TextBox 41"/>
          <p:cNvSpPr txBox="1"/>
          <p:nvPr/>
        </p:nvSpPr>
        <p:spPr>
          <a:xfrm>
            <a:off x="7834405" y="3142474"/>
            <a:ext cx="381000" cy="523220"/>
          </a:xfrm>
          <a:prstGeom prst="rect">
            <a:avLst/>
          </a:prstGeom>
          <a:noFill/>
        </p:spPr>
        <p:txBody>
          <a:bodyPr wrap="square" rtlCol="0">
            <a:spAutoFit/>
          </a:bodyPr>
          <a:lstStyle/>
          <a:p>
            <a:r>
              <a:rPr lang="en-PH" sz="2800" b="1" dirty="0">
                <a:solidFill>
                  <a:schemeClr val="bg1"/>
                </a:solidFill>
              </a:rPr>
              <a:t>C</a:t>
            </a:r>
          </a:p>
        </p:txBody>
      </p:sp>
      <p:sp>
        <p:nvSpPr>
          <p:cNvPr id="43" name="TextBox 42"/>
          <p:cNvSpPr txBox="1"/>
          <p:nvPr/>
        </p:nvSpPr>
        <p:spPr>
          <a:xfrm>
            <a:off x="7759700" y="2486680"/>
            <a:ext cx="381000" cy="523220"/>
          </a:xfrm>
          <a:prstGeom prst="rect">
            <a:avLst/>
          </a:prstGeom>
          <a:noFill/>
        </p:spPr>
        <p:txBody>
          <a:bodyPr wrap="square" rtlCol="0">
            <a:spAutoFit/>
          </a:bodyPr>
          <a:lstStyle/>
          <a:p>
            <a:r>
              <a:rPr lang="en-PH" sz="2800" b="1" dirty="0">
                <a:solidFill>
                  <a:schemeClr val="bg1"/>
                </a:solidFill>
              </a:rPr>
              <a:t>B</a:t>
            </a:r>
          </a:p>
        </p:txBody>
      </p:sp>
      <p:sp>
        <p:nvSpPr>
          <p:cNvPr id="44" name="TextBox 43"/>
          <p:cNvSpPr txBox="1"/>
          <p:nvPr/>
        </p:nvSpPr>
        <p:spPr>
          <a:xfrm>
            <a:off x="6553200" y="2857843"/>
            <a:ext cx="381000" cy="523220"/>
          </a:xfrm>
          <a:prstGeom prst="rect">
            <a:avLst/>
          </a:prstGeom>
          <a:noFill/>
        </p:spPr>
        <p:txBody>
          <a:bodyPr wrap="square" rtlCol="0">
            <a:spAutoFit/>
          </a:bodyPr>
          <a:lstStyle/>
          <a:p>
            <a:r>
              <a:rPr lang="en-PH" sz="2800" b="1" dirty="0">
                <a:solidFill>
                  <a:schemeClr val="bg1"/>
                </a:solidFill>
              </a:rPr>
              <a:t>U</a:t>
            </a:r>
          </a:p>
        </p:txBody>
      </p:sp>
      <p:sp>
        <p:nvSpPr>
          <p:cNvPr id="45" name="TextBox 44"/>
          <p:cNvSpPr txBox="1"/>
          <p:nvPr/>
        </p:nvSpPr>
        <p:spPr>
          <a:xfrm>
            <a:off x="4409781" y="3665694"/>
            <a:ext cx="381000" cy="523220"/>
          </a:xfrm>
          <a:prstGeom prst="rect">
            <a:avLst/>
          </a:prstGeom>
          <a:noFill/>
        </p:spPr>
        <p:txBody>
          <a:bodyPr wrap="square" rtlCol="0">
            <a:spAutoFit/>
          </a:bodyPr>
          <a:lstStyle/>
          <a:p>
            <a:r>
              <a:rPr lang="en-PH" sz="2800" b="1" dirty="0">
                <a:solidFill>
                  <a:schemeClr val="bg1"/>
                </a:solidFill>
              </a:rPr>
              <a:t>N</a:t>
            </a:r>
          </a:p>
        </p:txBody>
      </p:sp>
      <p:sp>
        <p:nvSpPr>
          <p:cNvPr id="46" name="TextBox 45"/>
          <p:cNvSpPr txBox="1"/>
          <p:nvPr/>
        </p:nvSpPr>
        <p:spPr>
          <a:xfrm>
            <a:off x="4914900" y="2510478"/>
            <a:ext cx="381000" cy="523220"/>
          </a:xfrm>
          <a:prstGeom prst="rect">
            <a:avLst/>
          </a:prstGeom>
          <a:noFill/>
        </p:spPr>
        <p:txBody>
          <a:bodyPr wrap="square" rtlCol="0">
            <a:spAutoFit/>
          </a:bodyPr>
          <a:lstStyle/>
          <a:p>
            <a:r>
              <a:rPr lang="en-PH" sz="2800" b="1" dirty="0">
                <a:solidFill>
                  <a:schemeClr val="bg1"/>
                </a:solidFill>
              </a:rPr>
              <a:t>D</a:t>
            </a:r>
          </a:p>
        </p:txBody>
      </p:sp>
      <p:sp>
        <p:nvSpPr>
          <p:cNvPr id="47" name="TextBox 46"/>
          <p:cNvSpPr txBox="1"/>
          <p:nvPr/>
        </p:nvSpPr>
        <p:spPr>
          <a:xfrm>
            <a:off x="2895600" y="5442466"/>
            <a:ext cx="30480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PH" sz="2800" b="1" dirty="0">
                <a:latin typeface="Tahoma" panose="020B0604030504040204" pitchFamily="34" charset="0"/>
                <a:ea typeface="Tahoma" panose="020B0604030504040204" pitchFamily="34" charset="0"/>
                <a:cs typeface="Tahoma" panose="020B0604030504040204" pitchFamily="34" charset="0"/>
              </a:rPr>
              <a:t>DISEASE</a:t>
            </a:r>
          </a:p>
        </p:txBody>
      </p:sp>
      <p:sp>
        <p:nvSpPr>
          <p:cNvPr id="48" name="Down Arrow 47"/>
          <p:cNvSpPr/>
          <p:nvPr/>
        </p:nvSpPr>
        <p:spPr>
          <a:xfrm>
            <a:off x="4191000" y="4267218"/>
            <a:ext cx="409281" cy="111494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Down Arrow 48"/>
          <p:cNvSpPr/>
          <p:nvPr/>
        </p:nvSpPr>
        <p:spPr>
          <a:xfrm rot="19866528">
            <a:off x="2643362" y="3926068"/>
            <a:ext cx="414308" cy="1586042"/>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Down Arrow 49"/>
          <p:cNvSpPr/>
          <p:nvPr/>
        </p:nvSpPr>
        <p:spPr>
          <a:xfrm rot="2347542">
            <a:off x="5799791" y="3905303"/>
            <a:ext cx="357855" cy="15361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19287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9906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Factors in Causation</a:t>
            </a:r>
          </a:p>
        </p:txBody>
      </p:sp>
      <p:sp>
        <p:nvSpPr>
          <p:cNvPr id="3" name="Content Placeholder 2"/>
          <p:cNvSpPr>
            <a:spLocks noGrp="1"/>
          </p:cNvSpPr>
          <p:nvPr>
            <p:ph idx="1"/>
          </p:nvPr>
        </p:nvSpPr>
        <p:spPr>
          <a:xfrm>
            <a:off x="152400" y="1219200"/>
            <a:ext cx="8839200" cy="5105400"/>
          </a:xfrm>
        </p:spPr>
        <p:txBody>
          <a:bodyPr/>
          <a:lstStyle/>
          <a:p>
            <a:pPr algn="just">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All may be necessary but </a:t>
            </a:r>
            <a:r>
              <a:rPr lang="en-PH" sz="2800" b="1" dirty="0">
                <a:solidFill>
                  <a:srgbClr val="FF0000"/>
                </a:solidFill>
                <a:latin typeface="Tahoma" panose="020B0604030504040204" pitchFamily="34" charset="0"/>
                <a:ea typeface="Tahoma" panose="020B0604030504040204" pitchFamily="34" charset="0"/>
                <a:cs typeface="Tahoma" panose="020B0604030504040204" pitchFamily="34" charset="0"/>
              </a:rPr>
              <a:t>rarely sufficient </a:t>
            </a:r>
            <a:r>
              <a:rPr lang="en-PH" sz="2800" dirty="0">
                <a:latin typeface="Tahoma" panose="020B0604030504040204" pitchFamily="34" charset="0"/>
                <a:ea typeface="Tahoma" panose="020B0604030504040204" pitchFamily="34" charset="0"/>
                <a:cs typeface="Tahoma" panose="020B0604030504040204" pitchFamily="34" charset="0"/>
              </a:rPr>
              <a:t>to cause a particular disease or state</a:t>
            </a:r>
          </a:p>
          <a:p>
            <a:pPr algn="just">
              <a:buFont typeface="Wingdings" panose="05000000000000000000" pitchFamily="2" charset="2"/>
              <a:buChar char="v"/>
            </a:pPr>
            <a:endParaRPr lang="en-PH" sz="800" dirty="0">
              <a:latin typeface="Tahoma" panose="020B0604030504040204" pitchFamily="34" charset="0"/>
              <a:ea typeface="Tahoma" panose="020B0604030504040204" pitchFamily="34" charset="0"/>
              <a:cs typeface="Tahoma" panose="020B0604030504040204" pitchFamily="34" charset="0"/>
            </a:endParaRPr>
          </a:p>
          <a:p>
            <a:pPr lvl="1" algn="just">
              <a:buFont typeface="Wingdings" panose="05000000000000000000" pitchFamily="2" charset="2"/>
              <a:buChar char="v"/>
            </a:pPr>
            <a:r>
              <a:rPr lang="en-PH" sz="2300" b="1" dirty="0">
                <a:solidFill>
                  <a:srgbClr val="C00000"/>
                </a:solidFill>
                <a:latin typeface="Tahoma" panose="020B0604030504040204" pitchFamily="34" charset="0"/>
                <a:ea typeface="Tahoma" panose="020B0604030504040204" pitchFamily="34" charset="0"/>
                <a:cs typeface="Tahoma" panose="020B0604030504040204" pitchFamily="34" charset="0"/>
              </a:rPr>
              <a:t>Predisposing: </a:t>
            </a:r>
            <a:r>
              <a:rPr lang="en-PH" sz="2300" dirty="0">
                <a:latin typeface="Tahoma" panose="020B0604030504040204" pitchFamily="34" charset="0"/>
                <a:ea typeface="Tahoma" panose="020B0604030504040204" pitchFamily="34" charset="0"/>
                <a:cs typeface="Tahoma" panose="020B0604030504040204" pitchFamily="34" charset="0"/>
              </a:rPr>
              <a:t>age, gender, or previous illness may create a state of susceptibility to a disease agent</a:t>
            </a:r>
          </a:p>
          <a:p>
            <a:pPr lvl="1" algn="just">
              <a:buFont typeface="Wingdings" panose="05000000000000000000" pitchFamily="2" charset="2"/>
              <a:buChar char="v"/>
            </a:pPr>
            <a:endParaRPr lang="en-PH" sz="800" dirty="0">
              <a:latin typeface="Tahoma" panose="020B0604030504040204" pitchFamily="34" charset="0"/>
              <a:ea typeface="Tahoma" panose="020B0604030504040204" pitchFamily="34" charset="0"/>
              <a:cs typeface="Tahoma" panose="020B0604030504040204" pitchFamily="34" charset="0"/>
            </a:endParaRPr>
          </a:p>
          <a:p>
            <a:pPr lvl="1" algn="just">
              <a:buFont typeface="Wingdings" panose="05000000000000000000" pitchFamily="2" charset="2"/>
              <a:buChar char="v"/>
            </a:pPr>
            <a:r>
              <a:rPr lang="en-PH" sz="2300" b="1" dirty="0">
                <a:solidFill>
                  <a:srgbClr val="C00000"/>
                </a:solidFill>
                <a:latin typeface="Tahoma" panose="020B0604030504040204" pitchFamily="34" charset="0"/>
                <a:ea typeface="Tahoma" panose="020B0604030504040204" pitchFamily="34" charset="0"/>
                <a:cs typeface="Tahoma" panose="020B0604030504040204" pitchFamily="34" charset="0"/>
              </a:rPr>
              <a:t>Enabling: </a:t>
            </a:r>
            <a:r>
              <a:rPr lang="en-PH" sz="2300" dirty="0">
                <a:latin typeface="Tahoma" panose="020B0604030504040204" pitchFamily="34" charset="0"/>
                <a:ea typeface="Tahoma" panose="020B0604030504040204" pitchFamily="34" charset="0"/>
                <a:cs typeface="Tahoma" panose="020B0604030504040204" pitchFamily="34" charset="0"/>
              </a:rPr>
              <a:t>low income, poor nutrition bad housing or inadequate </a:t>
            </a:r>
            <a:r>
              <a:rPr lang="en-PH" sz="2000" dirty="0">
                <a:latin typeface="Tahoma" panose="020B0604030504040204" pitchFamily="34" charset="0"/>
                <a:ea typeface="Tahoma" panose="020B0604030504040204" pitchFamily="34" charset="0"/>
                <a:cs typeface="Tahoma" panose="020B0604030504040204" pitchFamily="34" charset="0"/>
              </a:rPr>
              <a:t>medical care may favour the development of disease</a:t>
            </a:r>
          </a:p>
          <a:p>
            <a:pPr lvl="2" algn="just">
              <a:buFont typeface="Wingdings" panose="05000000000000000000" pitchFamily="2" charset="2"/>
              <a:buChar char="v"/>
            </a:pPr>
            <a:r>
              <a:rPr lang="en-PH" sz="1800" dirty="0">
                <a:latin typeface="Tahoma" panose="020B0604030504040204" pitchFamily="34" charset="0"/>
                <a:ea typeface="Tahoma" panose="020B0604030504040204" pitchFamily="34" charset="0"/>
                <a:cs typeface="Tahoma" panose="020B0604030504040204" pitchFamily="34" charset="0"/>
              </a:rPr>
              <a:t>Conversely, circumstances that assist in recovery or in health maintenance may be enabling</a:t>
            </a:r>
          </a:p>
          <a:p>
            <a:pPr lvl="2" algn="just">
              <a:buFont typeface="Wingdings" panose="05000000000000000000" pitchFamily="2" charset="2"/>
              <a:buChar char="v"/>
            </a:pPr>
            <a:endParaRPr lang="en-PH" sz="800" dirty="0">
              <a:latin typeface="Tahoma" panose="020B0604030504040204" pitchFamily="34" charset="0"/>
              <a:ea typeface="Tahoma" panose="020B0604030504040204" pitchFamily="34" charset="0"/>
              <a:cs typeface="Tahoma" panose="020B0604030504040204" pitchFamily="34" charset="0"/>
            </a:endParaRPr>
          </a:p>
          <a:p>
            <a:pPr lvl="1" algn="just">
              <a:buFont typeface="Wingdings" panose="05000000000000000000" pitchFamily="2" charset="2"/>
              <a:buChar char="v"/>
            </a:pPr>
            <a:r>
              <a:rPr lang="en-PH" sz="2300" b="1" dirty="0">
                <a:solidFill>
                  <a:srgbClr val="C00000"/>
                </a:solidFill>
                <a:latin typeface="Tahoma" panose="020B0604030504040204" pitchFamily="34" charset="0"/>
                <a:ea typeface="Tahoma" panose="020B0604030504040204" pitchFamily="34" charset="0"/>
                <a:cs typeface="Tahoma" panose="020B0604030504040204" pitchFamily="34" charset="0"/>
              </a:rPr>
              <a:t>Precipitating: </a:t>
            </a:r>
            <a:r>
              <a:rPr lang="en-PH" sz="2300" dirty="0">
                <a:latin typeface="Tahoma" panose="020B0604030504040204" pitchFamily="34" charset="0"/>
                <a:ea typeface="Tahoma" panose="020B0604030504040204" pitchFamily="34" charset="0"/>
                <a:cs typeface="Tahoma" panose="020B0604030504040204" pitchFamily="34" charset="0"/>
              </a:rPr>
              <a:t>exposure to a disease or noxious agent</a:t>
            </a:r>
          </a:p>
          <a:p>
            <a:pPr lvl="1" algn="just">
              <a:buFont typeface="Wingdings" panose="05000000000000000000" pitchFamily="2" charset="2"/>
              <a:buChar char="v"/>
            </a:pPr>
            <a:endParaRPr lang="en-PH" sz="800" dirty="0">
              <a:latin typeface="Tahoma" panose="020B0604030504040204" pitchFamily="34" charset="0"/>
              <a:ea typeface="Tahoma" panose="020B0604030504040204" pitchFamily="34" charset="0"/>
              <a:cs typeface="Tahoma" panose="020B0604030504040204" pitchFamily="34" charset="0"/>
            </a:endParaRPr>
          </a:p>
          <a:p>
            <a:pPr lvl="1" algn="just">
              <a:buFont typeface="Wingdings" panose="05000000000000000000" pitchFamily="2" charset="2"/>
              <a:buChar char="v"/>
            </a:pPr>
            <a:r>
              <a:rPr lang="en-PH" sz="2300" b="1" dirty="0">
                <a:solidFill>
                  <a:srgbClr val="C00000"/>
                </a:solidFill>
                <a:latin typeface="Tahoma" panose="020B0604030504040204" pitchFamily="34" charset="0"/>
                <a:ea typeface="Tahoma" panose="020B0604030504040204" pitchFamily="34" charset="0"/>
                <a:cs typeface="Tahoma" panose="020B0604030504040204" pitchFamily="34" charset="0"/>
              </a:rPr>
              <a:t>Reinforcing: </a:t>
            </a:r>
            <a:r>
              <a:rPr lang="en-PH" sz="2300" dirty="0">
                <a:latin typeface="Tahoma" panose="020B0604030504040204" pitchFamily="34" charset="0"/>
                <a:ea typeface="Tahoma" panose="020B0604030504040204" pitchFamily="34" charset="0"/>
                <a:cs typeface="Tahoma" panose="020B0604030504040204" pitchFamily="34" charset="0"/>
              </a:rPr>
              <a:t>repeated exposure or undue work or stress may aggravate an established disease or state</a:t>
            </a:r>
          </a:p>
        </p:txBody>
      </p:sp>
    </p:spTree>
    <p:extLst>
      <p:ext uri="{BB962C8B-B14F-4D97-AF65-F5344CB8AC3E}">
        <p14:creationId xmlns:p14="http://schemas.microsoft.com/office/powerpoint/2010/main" val="245507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1053"/>
            <a:ext cx="7848600" cy="830997"/>
          </a:xfrm>
          <a:prstGeom prst="rect">
            <a:avLst/>
          </a:prstGeom>
          <a:noFill/>
        </p:spPr>
        <p:txBody>
          <a:bodyPr wrap="square" rtlCol="0">
            <a:spAutoFit/>
          </a:bodyPr>
          <a:lstStyle/>
          <a:p>
            <a:pPr algn="ctr"/>
            <a:r>
              <a:rPr lang="en-PH" sz="2400" b="1" dirty="0">
                <a:solidFill>
                  <a:srgbClr val="C00000"/>
                </a:solidFill>
                <a:latin typeface="Tahoma" panose="020B0604030504040204" pitchFamily="34" charset="0"/>
                <a:ea typeface="Tahoma" panose="020B0604030504040204" pitchFamily="34" charset="0"/>
                <a:cs typeface="Tahoma" panose="020B0604030504040204" pitchFamily="34" charset="0"/>
              </a:rPr>
              <a:t>How to establish the cause of a disease?</a:t>
            </a:r>
          </a:p>
          <a:p>
            <a:pPr algn="ctr"/>
            <a:r>
              <a:rPr lang="en-PH" sz="2400" b="1" dirty="0">
                <a:solidFill>
                  <a:srgbClr val="C00000"/>
                </a:solidFill>
                <a:latin typeface="Tahoma" panose="020B0604030504040204" pitchFamily="34" charset="0"/>
                <a:ea typeface="Tahoma" panose="020B0604030504040204" pitchFamily="34" charset="0"/>
                <a:cs typeface="Tahoma" panose="020B0604030504040204" pitchFamily="34" charset="0"/>
              </a:rPr>
              <a:t>OBSERVED ASSOCIATION?</a:t>
            </a:r>
          </a:p>
        </p:txBody>
      </p:sp>
      <p:sp>
        <p:nvSpPr>
          <p:cNvPr id="3" name="Oval 2"/>
          <p:cNvSpPr/>
          <p:nvPr/>
        </p:nvSpPr>
        <p:spPr>
          <a:xfrm>
            <a:off x="1739900" y="1447799"/>
            <a:ext cx="5105400" cy="76199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b="1" dirty="0">
                <a:latin typeface="Tahoma" panose="020B0604030504040204" pitchFamily="34" charset="0"/>
                <a:ea typeface="Tahoma" panose="020B0604030504040204" pitchFamily="34" charset="0"/>
                <a:cs typeface="Tahoma" panose="020B0604030504040204" pitchFamily="34" charset="0"/>
              </a:rPr>
              <a:t>Could it be due to selection or measurement bias?</a:t>
            </a:r>
          </a:p>
        </p:txBody>
      </p:sp>
      <p:sp>
        <p:nvSpPr>
          <p:cNvPr id="5" name="Oval 4"/>
          <p:cNvSpPr/>
          <p:nvPr/>
        </p:nvSpPr>
        <p:spPr>
          <a:xfrm>
            <a:off x="1905000" y="2594419"/>
            <a:ext cx="4800600" cy="76199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b="1" dirty="0">
                <a:latin typeface="Tahoma" panose="020B0604030504040204" pitchFamily="34" charset="0"/>
                <a:ea typeface="Tahoma" panose="020B0604030504040204" pitchFamily="34" charset="0"/>
                <a:cs typeface="Tahoma" panose="020B0604030504040204" pitchFamily="34" charset="0"/>
              </a:rPr>
              <a:t>Could it be due to confounding?</a:t>
            </a:r>
          </a:p>
        </p:txBody>
      </p:sp>
      <p:sp>
        <p:nvSpPr>
          <p:cNvPr id="6" name="Oval 5"/>
          <p:cNvSpPr/>
          <p:nvPr/>
        </p:nvSpPr>
        <p:spPr>
          <a:xfrm>
            <a:off x="2285999" y="3733800"/>
            <a:ext cx="4559301" cy="76199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b="1" dirty="0">
                <a:latin typeface="Tahoma" panose="020B0604030504040204" pitchFamily="34" charset="0"/>
                <a:ea typeface="Tahoma" panose="020B0604030504040204" pitchFamily="34" charset="0"/>
                <a:cs typeface="Tahoma" panose="020B0604030504040204" pitchFamily="34" charset="0"/>
              </a:rPr>
              <a:t>Could it be a result of chance?</a:t>
            </a:r>
          </a:p>
        </p:txBody>
      </p:sp>
      <p:sp>
        <p:nvSpPr>
          <p:cNvPr id="7" name="Oval 6"/>
          <p:cNvSpPr/>
          <p:nvPr/>
        </p:nvSpPr>
        <p:spPr>
          <a:xfrm>
            <a:off x="2590800" y="4800600"/>
            <a:ext cx="3733800" cy="76199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b="1" dirty="0">
                <a:latin typeface="Tahoma" panose="020B0604030504040204" pitchFamily="34" charset="0"/>
                <a:ea typeface="Tahoma" panose="020B0604030504040204" pitchFamily="34" charset="0"/>
                <a:cs typeface="Tahoma" panose="020B0604030504040204" pitchFamily="34" charset="0"/>
              </a:rPr>
              <a:t>Could it be causal?</a:t>
            </a:r>
          </a:p>
        </p:txBody>
      </p:sp>
      <p:sp>
        <p:nvSpPr>
          <p:cNvPr id="8" name="TextBox 7"/>
          <p:cNvSpPr txBox="1"/>
          <p:nvPr/>
        </p:nvSpPr>
        <p:spPr>
          <a:xfrm>
            <a:off x="457200" y="5965371"/>
            <a:ext cx="8458200" cy="461665"/>
          </a:xfrm>
          <a:prstGeom prst="rect">
            <a:avLst/>
          </a:prstGeom>
          <a:solidFill>
            <a:schemeClr val="accent4"/>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PH" sz="2400" b="1" dirty="0">
                <a:solidFill>
                  <a:schemeClr val="bg1"/>
                </a:solidFill>
                <a:latin typeface="Tahoma" panose="020B0604030504040204" pitchFamily="34" charset="0"/>
                <a:ea typeface="Tahoma" panose="020B0604030504040204" pitchFamily="34" charset="0"/>
                <a:cs typeface="Tahoma" panose="020B0604030504040204" pitchFamily="34" charset="0"/>
              </a:rPr>
              <a:t>Apply Bradford-Hills guidelines and make judgement</a:t>
            </a:r>
          </a:p>
        </p:txBody>
      </p:sp>
      <p:sp>
        <p:nvSpPr>
          <p:cNvPr id="9" name="Down Arrow 8"/>
          <p:cNvSpPr/>
          <p:nvPr/>
        </p:nvSpPr>
        <p:spPr>
          <a:xfrm>
            <a:off x="4229100" y="2209798"/>
            <a:ext cx="228600" cy="399135"/>
          </a:xfrm>
          <a:prstGeom prst="downArrow">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PH"/>
          </a:p>
        </p:txBody>
      </p:sp>
      <p:sp>
        <p:nvSpPr>
          <p:cNvPr id="10" name="Down Arrow 9"/>
          <p:cNvSpPr/>
          <p:nvPr/>
        </p:nvSpPr>
        <p:spPr>
          <a:xfrm>
            <a:off x="4229100" y="3370932"/>
            <a:ext cx="228600" cy="362868"/>
          </a:xfrm>
          <a:prstGeom prst="downArrow">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PH"/>
          </a:p>
        </p:txBody>
      </p:sp>
      <p:sp>
        <p:nvSpPr>
          <p:cNvPr id="11" name="Down Arrow 10"/>
          <p:cNvSpPr/>
          <p:nvPr/>
        </p:nvSpPr>
        <p:spPr>
          <a:xfrm>
            <a:off x="4229100" y="4495799"/>
            <a:ext cx="228600" cy="304801"/>
          </a:xfrm>
          <a:prstGeom prst="downArrow">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PH"/>
          </a:p>
        </p:txBody>
      </p:sp>
      <p:sp>
        <p:nvSpPr>
          <p:cNvPr id="12" name="Down Arrow 11"/>
          <p:cNvSpPr/>
          <p:nvPr/>
        </p:nvSpPr>
        <p:spPr>
          <a:xfrm>
            <a:off x="4080328" y="1024861"/>
            <a:ext cx="449944" cy="455748"/>
          </a:xfrm>
          <a:prstGeom prst="downArrow">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PH"/>
          </a:p>
        </p:txBody>
      </p:sp>
      <p:sp>
        <p:nvSpPr>
          <p:cNvPr id="14" name="TextBox 13"/>
          <p:cNvSpPr txBox="1"/>
          <p:nvPr/>
        </p:nvSpPr>
        <p:spPr>
          <a:xfrm>
            <a:off x="5392056" y="2132366"/>
            <a:ext cx="932544" cy="553998"/>
          </a:xfrm>
          <a:prstGeom prst="rect">
            <a:avLst/>
          </a:prstGeom>
          <a:noFill/>
        </p:spPr>
        <p:txBody>
          <a:bodyPr wrap="square" rtlCol="0">
            <a:spAutoFit/>
          </a:bodyPr>
          <a:lstStyle/>
          <a:p>
            <a:r>
              <a:rPr lang="en-PH" sz="3000" b="1" dirty="0">
                <a:latin typeface="Tahoma" panose="020B0604030504040204" pitchFamily="34" charset="0"/>
                <a:ea typeface="Tahoma" panose="020B0604030504040204" pitchFamily="34" charset="0"/>
                <a:cs typeface="Tahoma" panose="020B0604030504040204" pitchFamily="34" charset="0"/>
              </a:rPr>
              <a:t>NO</a:t>
            </a:r>
          </a:p>
        </p:txBody>
      </p:sp>
      <p:sp>
        <p:nvSpPr>
          <p:cNvPr id="15" name="TextBox 14"/>
          <p:cNvSpPr txBox="1"/>
          <p:nvPr/>
        </p:nvSpPr>
        <p:spPr>
          <a:xfrm>
            <a:off x="5773056" y="3275367"/>
            <a:ext cx="932544" cy="553998"/>
          </a:xfrm>
          <a:prstGeom prst="rect">
            <a:avLst/>
          </a:prstGeom>
          <a:noFill/>
        </p:spPr>
        <p:txBody>
          <a:bodyPr wrap="square" rtlCol="0">
            <a:spAutoFit/>
          </a:bodyPr>
          <a:lstStyle/>
          <a:p>
            <a:r>
              <a:rPr lang="en-PH" sz="3000" b="1" dirty="0">
                <a:latin typeface="Tahoma" panose="020B0604030504040204" pitchFamily="34" charset="0"/>
                <a:ea typeface="Tahoma" panose="020B0604030504040204" pitchFamily="34" charset="0"/>
                <a:cs typeface="Tahoma" panose="020B0604030504040204" pitchFamily="34" charset="0"/>
              </a:rPr>
              <a:t>NO</a:t>
            </a:r>
          </a:p>
        </p:txBody>
      </p:sp>
      <p:sp>
        <p:nvSpPr>
          <p:cNvPr id="16" name="TextBox 15"/>
          <p:cNvSpPr txBox="1"/>
          <p:nvPr/>
        </p:nvSpPr>
        <p:spPr>
          <a:xfrm>
            <a:off x="5392056" y="4386589"/>
            <a:ext cx="2989944" cy="523220"/>
          </a:xfrm>
          <a:prstGeom prst="rect">
            <a:avLst/>
          </a:prstGeom>
          <a:noFill/>
        </p:spPr>
        <p:txBody>
          <a:bodyPr wrap="square" rtlCol="0">
            <a:spAutoFit/>
          </a:bodyPr>
          <a:lstStyle/>
          <a:p>
            <a:r>
              <a:rPr lang="en-PH" sz="2800" b="1" dirty="0"/>
              <a:t>Probably Not</a:t>
            </a:r>
          </a:p>
        </p:txBody>
      </p:sp>
      <p:sp>
        <p:nvSpPr>
          <p:cNvPr id="17" name="Down Arrow 16"/>
          <p:cNvSpPr/>
          <p:nvPr/>
        </p:nvSpPr>
        <p:spPr>
          <a:xfrm>
            <a:off x="4115706" y="5562599"/>
            <a:ext cx="449944" cy="402772"/>
          </a:xfrm>
          <a:prstGeom prst="downArrow">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338235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7460432" cy="94333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Background</a:t>
            </a:r>
          </a:p>
        </p:txBody>
      </p:sp>
      <p:sp>
        <p:nvSpPr>
          <p:cNvPr id="3" name="TextBox 2"/>
          <p:cNvSpPr txBox="1"/>
          <p:nvPr/>
        </p:nvSpPr>
        <p:spPr>
          <a:xfrm>
            <a:off x="124690" y="1196361"/>
            <a:ext cx="4904510" cy="461665"/>
          </a:xfrm>
          <a:prstGeom prst="rect">
            <a:avLst/>
          </a:prstGeom>
          <a:noFill/>
        </p:spPr>
        <p:txBody>
          <a:bodyPr wrap="square" rtlCol="0">
            <a:spAutoFit/>
          </a:bodyPr>
          <a:lstStyle/>
          <a:p>
            <a:r>
              <a:rPr lang="en-PH" sz="2400" b="1" dirty="0">
                <a:latin typeface="Tahoma" panose="020B0604030504040204" pitchFamily="34" charset="0"/>
                <a:ea typeface="Tahoma" panose="020B0604030504040204" pitchFamily="34" charset="0"/>
                <a:cs typeface="Tahoma" panose="020B0604030504040204" pitchFamily="34" charset="0"/>
              </a:rPr>
              <a:t>Significance of Epidemiology:</a:t>
            </a:r>
          </a:p>
        </p:txBody>
      </p:sp>
      <p:sp>
        <p:nvSpPr>
          <p:cNvPr id="4" name="TextBox 3"/>
          <p:cNvSpPr txBox="1"/>
          <p:nvPr/>
        </p:nvSpPr>
        <p:spPr>
          <a:xfrm>
            <a:off x="145472" y="1648599"/>
            <a:ext cx="8749146" cy="646331"/>
          </a:xfrm>
          <a:prstGeom prst="rect">
            <a:avLst/>
          </a:prstGeom>
          <a:noFill/>
        </p:spPr>
        <p:txBody>
          <a:bodyPr wrap="square" rtlCol="0">
            <a:spAutoFit/>
          </a:bodyPr>
          <a:lstStyle/>
          <a:p>
            <a:pPr marL="285750" indent="-285750">
              <a:buFont typeface="Wingdings" panose="05000000000000000000" pitchFamily="2" charset="2"/>
              <a:buChar char="v"/>
            </a:pPr>
            <a:r>
              <a:rPr lang="en-PH" dirty="0">
                <a:latin typeface="Tahoma" panose="020B0604030504040204" pitchFamily="34" charset="0"/>
                <a:ea typeface="Tahoma" panose="020B0604030504040204" pitchFamily="34" charset="0"/>
                <a:cs typeface="Tahoma" panose="020B0604030504040204" pitchFamily="34" charset="0"/>
              </a:rPr>
              <a:t>To practice medicine and public health effectively; Evidence/Knowledge on 3 fundamentals type of professional knowing “gnosis” is needed</a:t>
            </a:r>
          </a:p>
        </p:txBody>
      </p:sp>
      <p:sp>
        <p:nvSpPr>
          <p:cNvPr id="5" name="TextBox 4"/>
          <p:cNvSpPr txBox="1"/>
          <p:nvPr/>
        </p:nvSpPr>
        <p:spPr>
          <a:xfrm>
            <a:off x="145472" y="2971800"/>
            <a:ext cx="1607128" cy="369332"/>
          </a:xfrm>
          <a:prstGeom prst="rect">
            <a:avLst/>
          </a:prstGeom>
          <a:solidFill>
            <a:srgbClr val="C00000"/>
          </a:solidFill>
        </p:spPr>
        <p:txBody>
          <a:bodyPr wrap="square" rtlCol="0">
            <a:spAutoFit/>
          </a:bodyPr>
          <a:lstStyle/>
          <a:p>
            <a:r>
              <a:rPr lang="en-PH" b="1" dirty="0">
                <a:solidFill>
                  <a:schemeClr val="bg1"/>
                </a:solidFill>
              </a:rPr>
              <a:t>Dia-gnosis</a:t>
            </a:r>
          </a:p>
        </p:txBody>
      </p:sp>
      <p:sp>
        <p:nvSpPr>
          <p:cNvPr id="6" name="TextBox 5"/>
          <p:cNvSpPr txBox="1"/>
          <p:nvPr/>
        </p:nvSpPr>
        <p:spPr>
          <a:xfrm>
            <a:off x="2050469" y="2955575"/>
            <a:ext cx="1607128" cy="369332"/>
          </a:xfrm>
          <a:prstGeom prst="rect">
            <a:avLst/>
          </a:prstGeom>
          <a:solidFill>
            <a:srgbClr val="C00000"/>
          </a:solidFill>
        </p:spPr>
        <p:txBody>
          <a:bodyPr wrap="square" rtlCol="0">
            <a:spAutoFit/>
          </a:bodyPr>
          <a:lstStyle/>
          <a:p>
            <a:r>
              <a:rPr lang="en-PH" b="1" dirty="0">
                <a:solidFill>
                  <a:schemeClr val="bg1"/>
                </a:solidFill>
              </a:rPr>
              <a:t>Etio-gnosis</a:t>
            </a:r>
          </a:p>
        </p:txBody>
      </p:sp>
      <p:sp>
        <p:nvSpPr>
          <p:cNvPr id="7" name="TextBox 6"/>
          <p:cNvSpPr txBox="1"/>
          <p:nvPr/>
        </p:nvSpPr>
        <p:spPr>
          <a:xfrm>
            <a:off x="4114800" y="2971800"/>
            <a:ext cx="1607128" cy="369332"/>
          </a:xfrm>
          <a:prstGeom prst="rect">
            <a:avLst/>
          </a:prstGeom>
          <a:solidFill>
            <a:srgbClr val="C00000"/>
          </a:solidFill>
        </p:spPr>
        <p:txBody>
          <a:bodyPr wrap="square" rtlCol="0">
            <a:spAutoFit/>
          </a:bodyPr>
          <a:lstStyle/>
          <a:p>
            <a:r>
              <a:rPr lang="en-PH" b="1" dirty="0">
                <a:solidFill>
                  <a:schemeClr val="bg1"/>
                </a:solidFill>
              </a:rPr>
              <a:t>Pro-gnosis</a:t>
            </a:r>
          </a:p>
        </p:txBody>
      </p:sp>
      <p:sp>
        <p:nvSpPr>
          <p:cNvPr id="8" name="TextBox 7"/>
          <p:cNvSpPr txBox="1"/>
          <p:nvPr/>
        </p:nvSpPr>
        <p:spPr>
          <a:xfrm>
            <a:off x="4114800" y="4126468"/>
            <a:ext cx="1607128"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PH" b="1" dirty="0"/>
              <a:t>Pro-gnosis</a:t>
            </a:r>
          </a:p>
        </p:txBody>
      </p:sp>
      <p:sp>
        <p:nvSpPr>
          <p:cNvPr id="9" name="TextBox 8"/>
          <p:cNvSpPr txBox="1"/>
          <p:nvPr/>
        </p:nvSpPr>
        <p:spPr>
          <a:xfrm>
            <a:off x="2001980" y="4126468"/>
            <a:ext cx="1607128"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PH" b="1" dirty="0"/>
              <a:t>Etio-gnosis</a:t>
            </a:r>
          </a:p>
        </p:txBody>
      </p:sp>
      <p:sp>
        <p:nvSpPr>
          <p:cNvPr id="10" name="TextBox 9"/>
          <p:cNvSpPr txBox="1"/>
          <p:nvPr/>
        </p:nvSpPr>
        <p:spPr>
          <a:xfrm>
            <a:off x="145472" y="4114800"/>
            <a:ext cx="1607128"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PH" b="1" dirty="0"/>
              <a:t>Dia-gnosis</a:t>
            </a:r>
          </a:p>
        </p:txBody>
      </p:sp>
      <p:sp>
        <p:nvSpPr>
          <p:cNvPr id="11" name="TextBox 10"/>
          <p:cNvSpPr txBox="1"/>
          <p:nvPr/>
        </p:nvSpPr>
        <p:spPr>
          <a:xfrm>
            <a:off x="6393872" y="3837801"/>
            <a:ext cx="2500746" cy="92333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PH" b="1" dirty="0"/>
              <a:t>For Community (Public &amp; Community Health)</a:t>
            </a:r>
          </a:p>
        </p:txBody>
      </p:sp>
      <p:sp>
        <p:nvSpPr>
          <p:cNvPr id="12" name="TextBox 11"/>
          <p:cNvSpPr txBox="1"/>
          <p:nvPr/>
        </p:nvSpPr>
        <p:spPr>
          <a:xfrm>
            <a:off x="6393872" y="2817075"/>
            <a:ext cx="2500746" cy="646331"/>
          </a:xfrm>
          <a:prstGeom prst="rect">
            <a:avLst/>
          </a:prstGeom>
          <a:solidFill>
            <a:srgbClr val="C00000"/>
          </a:solid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en-PH" b="1" dirty="0">
                <a:solidFill>
                  <a:schemeClr val="bg1"/>
                </a:solidFill>
              </a:rPr>
              <a:t>For individual (clinical medicine)</a:t>
            </a:r>
          </a:p>
        </p:txBody>
      </p:sp>
      <p:sp>
        <p:nvSpPr>
          <p:cNvPr id="13" name="TextBox 12"/>
          <p:cNvSpPr txBox="1"/>
          <p:nvPr/>
        </p:nvSpPr>
        <p:spPr>
          <a:xfrm>
            <a:off x="124689" y="4876800"/>
            <a:ext cx="8834583" cy="126188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v"/>
            </a:pPr>
            <a:r>
              <a:rPr lang="en-PH" sz="2000" b="1" dirty="0"/>
              <a:t>Of the 3 types of knowing (“gnosis”) </a:t>
            </a:r>
            <a:r>
              <a:rPr lang="en-PH" sz="2000" b="1" u="sng" dirty="0" err="1">
                <a:solidFill>
                  <a:srgbClr val="FF0000"/>
                </a:solidFill>
              </a:rPr>
              <a:t>Etio</a:t>
            </a:r>
            <a:r>
              <a:rPr lang="en-PH" sz="2000" b="1" u="sng" dirty="0">
                <a:solidFill>
                  <a:srgbClr val="FF0000"/>
                </a:solidFill>
              </a:rPr>
              <a:t>-gnosis</a:t>
            </a:r>
            <a:r>
              <a:rPr lang="en-PH" sz="2000" b="1" dirty="0"/>
              <a:t> (Causality) is the central concern of Epidemiology</a:t>
            </a:r>
          </a:p>
          <a:p>
            <a:pPr marL="742950" lvl="1" indent="-285750">
              <a:buFont typeface="Wingdings" panose="05000000000000000000" pitchFamily="2" charset="2"/>
              <a:buChar char="§"/>
            </a:pPr>
            <a:r>
              <a:rPr lang="en-PH" b="1" dirty="0"/>
              <a:t>The principal aim of Epidemiology is to </a:t>
            </a:r>
            <a:r>
              <a:rPr lang="en-PH" b="1" u="sng" dirty="0">
                <a:solidFill>
                  <a:srgbClr val="0070C0"/>
                </a:solidFill>
              </a:rPr>
              <a:t>Assess the Cause of Disease</a:t>
            </a:r>
          </a:p>
          <a:p>
            <a:pPr marL="285750" indent="-285750">
              <a:buFont typeface="Wingdings" panose="05000000000000000000" pitchFamily="2" charset="2"/>
              <a:buChar char="v"/>
            </a:pPr>
            <a:endParaRPr lang="en-PH" b="1" dirty="0"/>
          </a:p>
        </p:txBody>
      </p:sp>
    </p:spTree>
    <p:extLst>
      <p:ext uri="{BB962C8B-B14F-4D97-AF65-F5344CB8AC3E}">
        <p14:creationId xmlns:p14="http://schemas.microsoft.com/office/powerpoint/2010/main" val="3163000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29041" y="0"/>
            <a:ext cx="8943975" cy="6153150"/>
          </a:xfrm>
          <a:prstGeom prst="rect">
            <a:avLst/>
          </a:prstGeom>
          <a:noFill/>
          <a:ln w="9525">
            <a:noFill/>
            <a:miter lim="800000"/>
            <a:headEnd/>
            <a:tailEnd/>
          </a:ln>
          <a:effectLst/>
        </p:spPr>
      </p:pic>
    </p:spTree>
    <p:extLst>
      <p:ext uri="{BB962C8B-B14F-4D97-AF65-F5344CB8AC3E}">
        <p14:creationId xmlns:p14="http://schemas.microsoft.com/office/powerpoint/2010/main" val="1815860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4582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Bradford-Hill’s Criteria(1897-1991)</a:t>
            </a:r>
          </a:p>
        </p:txBody>
      </p:sp>
      <p:sp>
        <p:nvSpPr>
          <p:cNvPr id="3" name="Content Placeholder 2"/>
          <p:cNvSpPr>
            <a:spLocks noGrp="1"/>
          </p:cNvSpPr>
          <p:nvPr>
            <p:ph idx="1"/>
          </p:nvPr>
        </p:nvSpPr>
        <p:spPr>
          <a:xfrm>
            <a:off x="152400" y="1087120"/>
            <a:ext cx="6217920" cy="5303520"/>
          </a:xfrm>
        </p:spPr>
        <p:txBody>
          <a:bodyPr/>
          <a:lstStyle/>
          <a:p>
            <a:pPr marL="0" indent="0">
              <a:buNone/>
            </a:pPr>
            <a:r>
              <a:rPr lang="en-PH" sz="2400" dirty="0">
                <a:latin typeface="Tahoma" panose="020B0604030504040204" pitchFamily="34" charset="0"/>
                <a:ea typeface="Tahoma" panose="020B0604030504040204" pitchFamily="34" charset="0"/>
                <a:cs typeface="Tahoma" panose="020B0604030504040204" pitchFamily="34" charset="0"/>
              </a:rPr>
              <a:t>The first complete statement of the epidemiologic criteria of a causality is attributed to </a:t>
            </a:r>
            <a:r>
              <a:rPr lang="en-PH" sz="2400" b="1" dirty="0">
                <a:solidFill>
                  <a:schemeClr val="accent2"/>
                </a:solidFill>
                <a:latin typeface="Tahoma" panose="020B0604030504040204" pitchFamily="34" charset="0"/>
                <a:ea typeface="Tahoma" panose="020B0604030504040204" pitchFamily="34" charset="0"/>
                <a:cs typeface="Tahoma" panose="020B0604030504040204" pitchFamily="34" charset="0"/>
              </a:rPr>
              <a:t>Austin Hill (1897-1991)</a:t>
            </a:r>
          </a:p>
          <a:p>
            <a:pPr marL="0" indent="0">
              <a:buNone/>
            </a:pPr>
            <a:endParaRPr lang="en-PH" sz="24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mj-lt"/>
              <a:buAutoNum type="arabicParenR"/>
            </a:pPr>
            <a:r>
              <a:rPr lang="en-PH" sz="2200" dirty="0">
                <a:latin typeface="Tahoma" panose="020B0604030504040204" pitchFamily="34" charset="0"/>
                <a:ea typeface="Tahoma" panose="020B0604030504040204" pitchFamily="34" charset="0"/>
                <a:cs typeface="Tahoma" panose="020B0604030504040204" pitchFamily="34" charset="0"/>
              </a:rPr>
              <a:t>Consistency (on replication)</a:t>
            </a:r>
          </a:p>
          <a:p>
            <a:pPr marL="457200" indent="-457200">
              <a:buFont typeface="+mj-lt"/>
              <a:buAutoNum type="arabicParenR"/>
            </a:pPr>
            <a:r>
              <a:rPr lang="en-PH" sz="2200" dirty="0">
                <a:latin typeface="Tahoma" panose="020B0604030504040204" pitchFamily="34" charset="0"/>
                <a:ea typeface="Tahoma" panose="020B0604030504040204" pitchFamily="34" charset="0"/>
                <a:cs typeface="Tahoma" panose="020B0604030504040204" pitchFamily="34" charset="0"/>
              </a:rPr>
              <a:t>Strength (of association)</a:t>
            </a:r>
          </a:p>
          <a:p>
            <a:pPr marL="457200" indent="-457200">
              <a:buFont typeface="+mj-lt"/>
              <a:buAutoNum type="arabicParenR"/>
            </a:pPr>
            <a:r>
              <a:rPr lang="en-PH" sz="2200" dirty="0">
                <a:latin typeface="Tahoma" panose="020B0604030504040204" pitchFamily="34" charset="0"/>
                <a:ea typeface="Tahoma" panose="020B0604030504040204" pitchFamily="34" charset="0"/>
                <a:cs typeface="Tahoma" panose="020B0604030504040204" pitchFamily="34" charset="0"/>
              </a:rPr>
              <a:t>Specificity</a:t>
            </a:r>
          </a:p>
          <a:p>
            <a:pPr marL="457200" indent="-457200">
              <a:buFont typeface="+mj-lt"/>
              <a:buAutoNum type="arabicParenR"/>
            </a:pPr>
            <a:r>
              <a:rPr lang="en-PH" sz="2200" dirty="0">
                <a:latin typeface="Tahoma" panose="020B0604030504040204" pitchFamily="34" charset="0"/>
                <a:ea typeface="Tahoma" panose="020B0604030504040204" pitchFamily="34" charset="0"/>
                <a:cs typeface="Tahoma" panose="020B0604030504040204" pitchFamily="34" charset="0"/>
              </a:rPr>
              <a:t>Dose response relationship</a:t>
            </a:r>
          </a:p>
          <a:p>
            <a:pPr marL="457200" indent="-457200">
              <a:buFont typeface="+mj-lt"/>
              <a:buAutoNum type="arabicParenR"/>
            </a:pPr>
            <a:r>
              <a:rPr lang="en-PH" sz="2200" dirty="0">
                <a:latin typeface="Tahoma" panose="020B0604030504040204" pitchFamily="34" charset="0"/>
                <a:ea typeface="Tahoma" panose="020B0604030504040204" pitchFamily="34" charset="0"/>
                <a:cs typeface="Tahoma" panose="020B0604030504040204" pitchFamily="34" charset="0"/>
              </a:rPr>
              <a:t>Temporal relationship (directionality)</a:t>
            </a:r>
          </a:p>
          <a:p>
            <a:pPr marL="457200" indent="-457200">
              <a:buFont typeface="+mj-lt"/>
              <a:buAutoNum type="arabicParenR"/>
            </a:pPr>
            <a:r>
              <a:rPr lang="en-PH" sz="2200" dirty="0">
                <a:latin typeface="Tahoma" panose="020B0604030504040204" pitchFamily="34" charset="0"/>
                <a:ea typeface="Tahoma" panose="020B0604030504040204" pitchFamily="34" charset="0"/>
                <a:cs typeface="Tahoma" panose="020B0604030504040204" pitchFamily="34" charset="0"/>
              </a:rPr>
              <a:t>Biological plausibility (evidence)</a:t>
            </a:r>
          </a:p>
          <a:p>
            <a:pPr marL="457200" indent="-457200">
              <a:buFont typeface="+mj-lt"/>
              <a:buAutoNum type="arabicParenR"/>
            </a:pPr>
            <a:r>
              <a:rPr lang="en-PH" sz="2200" dirty="0">
                <a:latin typeface="Tahoma" panose="020B0604030504040204" pitchFamily="34" charset="0"/>
                <a:ea typeface="Tahoma" panose="020B0604030504040204" pitchFamily="34" charset="0"/>
                <a:cs typeface="Tahoma" panose="020B0604030504040204" pitchFamily="34" charset="0"/>
              </a:rPr>
              <a:t>Coherence</a:t>
            </a:r>
          </a:p>
          <a:p>
            <a:pPr marL="457200" indent="-457200">
              <a:buFont typeface="+mj-lt"/>
              <a:buAutoNum type="arabicParenR"/>
            </a:pPr>
            <a:r>
              <a:rPr lang="en-PH" sz="2200" dirty="0">
                <a:latin typeface="Tahoma" panose="020B0604030504040204" pitchFamily="34" charset="0"/>
                <a:ea typeface="Tahoma" panose="020B0604030504040204" pitchFamily="34" charset="0"/>
                <a:cs typeface="Tahoma" panose="020B0604030504040204" pitchFamily="34" charset="0"/>
              </a:rPr>
              <a:t>Experiment</a:t>
            </a:r>
          </a:p>
          <a:p>
            <a:pPr marL="457200" indent="-457200">
              <a:buFont typeface="+mj-lt"/>
              <a:buAutoNum type="arabicParenR"/>
            </a:pPr>
            <a:r>
              <a:rPr lang="en-PH" sz="2200" dirty="0">
                <a:latin typeface="Tahoma" panose="020B0604030504040204" pitchFamily="34" charset="0"/>
                <a:ea typeface="Tahoma" panose="020B0604030504040204" pitchFamily="34" charset="0"/>
                <a:cs typeface="Tahoma" panose="020B0604030504040204" pitchFamily="34" charset="0"/>
              </a:rPr>
              <a:t>Analogy</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0320" y="1295400"/>
            <a:ext cx="2759166" cy="4475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7518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990600"/>
          </a:xfrm>
        </p:spPr>
        <p:txBody>
          <a:bodyPr/>
          <a:lstStyle/>
          <a:p>
            <a:pPr algn="l"/>
            <a:r>
              <a:rPr lang="en-PH" sz="2000" b="1" dirty="0">
                <a:latin typeface="Tahoma" panose="020B0604030504040204" pitchFamily="34" charset="0"/>
                <a:ea typeface="Tahoma" panose="020B0604030504040204" pitchFamily="34" charset="0"/>
                <a:cs typeface="Tahoma" panose="020B0604030504040204" pitchFamily="34" charset="0"/>
              </a:rPr>
              <a:t>Applying guidelines (Hills criteria/Guidelines for causation) and making judgment regarding causation</a:t>
            </a:r>
          </a:p>
        </p:txBody>
      </p:sp>
      <p:graphicFrame>
        <p:nvGraphicFramePr>
          <p:cNvPr id="3" name="Table 2"/>
          <p:cNvGraphicFramePr>
            <a:graphicFrameLocks noGrp="1"/>
          </p:cNvGraphicFramePr>
          <p:nvPr>
            <p:extLst>
              <p:ext uri="{D42A27DB-BD31-4B8C-83A1-F6EECF244321}">
                <p14:modId xmlns:p14="http://schemas.microsoft.com/office/powerpoint/2010/main" val="3898158225"/>
              </p:ext>
            </p:extLst>
          </p:nvPr>
        </p:nvGraphicFramePr>
        <p:xfrm>
          <a:off x="-1" y="1066800"/>
          <a:ext cx="9114971" cy="5163860"/>
        </p:xfrm>
        <a:graphic>
          <a:graphicData uri="http://schemas.openxmlformats.org/drawingml/2006/table">
            <a:tbl>
              <a:tblPr firstRow="1" bandRow="1">
                <a:tableStyleId>{6E25E649-3F16-4E02-A733-19D2CDBF48F0}</a:tableStyleId>
              </a:tblPr>
              <a:tblGrid>
                <a:gridCol w="3038324">
                  <a:extLst>
                    <a:ext uri="{9D8B030D-6E8A-4147-A177-3AD203B41FA5}">
                      <a16:colId xmlns:a16="http://schemas.microsoft.com/office/drawing/2014/main" val="20000"/>
                    </a:ext>
                  </a:extLst>
                </a:gridCol>
                <a:gridCol w="6076647">
                  <a:extLst>
                    <a:ext uri="{9D8B030D-6E8A-4147-A177-3AD203B41FA5}">
                      <a16:colId xmlns:a16="http://schemas.microsoft.com/office/drawing/2014/main" val="20001"/>
                    </a:ext>
                  </a:extLst>
                </a:gridCol>
              </a:tblGrid>
              <a:tr h="457200">
                <a:tc>
                  <a:txBody>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Consistency</a:t>
                      </a:r>
                    </a:p>
                  </a:txBody>
                  <a:tcPr>
                    <a:solidFill>
                      <a:schemeClr val="accent1">
                        <a:lumMod val="75000"/>
                      </a:schemeClr>
                    </a:solidFill>
                  </a:tcPr>
                </a:tc>
                <a:tc>
                  <a:txBody>
                    <a:bodyPr/>
                    <a:lstStyle/>
                    <a:p>
                      <a:r>
                        <a:rPr lang="en-PH" b="1" dirty="0">
                          <a:solidFill>
                            <a:schemeClr val="tx1"/>
                          </a:solidFill>
                        </a:rPr>
                        <a:t>Have similar result been shown in other studies?</a:t>
                      </a:r>
                    </a:p>
                  </a:txBody>
                  <a:tcPr>
                    <a:solidFill>
                      <a:schemeClr val="bg1"/>
                    </a:solidFill>
                  </a:tcPr>
                </a:tc>
                <a:extLst>
                  <a:ext uri="{0D108BD9-81ED-4DB2-BD59-A6C34878D82A}">
                    <a16:rowId xmlns:a16="http://schemas.microsoft.com/office/drawing/2014/main" val="10000"/>
                  </a:ext>
                </a:extLst>
              </a:tr>
              <a:tr h="699541">
                <a:tc>
                  <a:txBody>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Plausibility</a:t>
                      </a:r>
                    </a:p>
                  </a:txBody>
                  <a:tcPr>
                    <a:solidFill>
                      <a:schemeClr val="accent1">
                        <a:lumMod val="75000"/>
                      </a:schemeClr>
                    </a:solidFill>
                  </a:tcPr>
                </a:tc>
                <a:tc>
                  <a:txBody>
                    <a:bodyPr/>
                    <a:lstStyle/>
                    <a:p>
                      <a:r>
                        <a:rPr lang="en-PH" b="1" dirty="0"/>
                        <a:t>Is the association consistent with other knowledge? (mechanism of action; evidence from experimental</a:t>
                      </a:r>
                      <a:r>
                        <a:rPr lang="en-PH" b="1" baseline="0" dirty="0"/>
                        <a:t> animals</a:t>
                      </a:r>
                      <a:endParaRPr lang="en-PH" b="1" dirty="0"/>
                    </a:p>
                  </a:txBody>
                  <a:tcPr/>
                </a:tc>
                <a:extLst>
                  <a:ext uri="{0D108BD9-81ED-4DB2-BD59-A6C34878D82A}">
                    <a16:rowId xmlns:a16="http://schemas.microsoft.com/office/drawing/2014/main" val="10001"/>
                  </a:ext>
                </a:extLst>
              </a:tr>
              <a:tr h="487180">
                <a:tc>
                  <a:txBody>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Temporal relationship</a:t>
                      </a:r>
                    </a:p>
                  </a:txBody>
                  <a:tcPr>
                    <a:solidFill>
                      <a:schemeClr val="accent1">
                        <a:lumMod val="75000"/>
                      </a:schemeClr>
                    </a:solidFill>
                  </a:tcPr>
                </a:tc>
                <a:tc>
                  <a:txBody>
                    <a:bodyPr/>
                    <a:lstStyle/>
                    <a:p>
                      <a:r>
                        <a:rPr lang="en-PH" b="1" dirty="0"/>
                        <a:t>Does the cause precede</a:t>
                      </a:r>
                      <a:r>
                        <a:rPr lang="en-PH" b="1" baseline="0" dirty="0"/>
                        <a:t> the effect? (essential)</a:t>
                      </a:r>
                      <a:endParaRPr lang="en-PH" b="1" dirty="0"/>
                    </a:p>
                  </a:txBody>
                  <a:tcPr/>
                </a:tc>
                <a:extLst>
                  <a:ext uri="{0D108BD9-81ED-4DB2-BD59-A6C34878D82A}">
                    <a16:rowId xmlns:a16="http://schemas.microsoft.com/office/drawing/2014/main" val="10002"/>
                  </a:ext>
                </a:extLst>
              </a:tr>
              <a:tr h="655820">
                <a:tc>
                  <a:txBody>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Strength</a:t>
                      </a:r>
                    </a:p>
                  </a:txBody>
                  <a:tcPr>
                    <a:solidFill>
                      <a:schemeClr val="accent1">
                        <a:lumMod val="75000"/>
                      </a:schemeClr>
                    </a:solidFill>
                  </a:tcPr>
                </a:tc>
                <a:tc>
                  <a:txBody>
                    <a:bodyPr/>
                    <a:lstStyle/>
                    <a:p>
                      <a:r>
                        <a:rPr lang="en-PH" b="1" dirty="0"/>
                        <a:t>What is the strength of the association between the cause and effect? (Relative Risk)</a:t>
                      </a:r>
                    </a:p>
                  </a:txBody>
                  <a:tcPr/>
                </a:tc>
                <a:extLst>
                  <a:ext uri="{0D108BD9-81ED-4DB2-BD59-A6C34878D82A}">
                    <a16:rowId xmlns:a16="http://schemas.microsoft.com/office/drawing/2014/main" val="10003"/>
                  </a:ext>
                </a:extLst>
              </a:tr>
              <a:tr h="699541">
                <a:tc>
                  <a:txBody>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Dose response relationship (Biological gradient)</a:t>
                      </a:r>
                    </a:p>
                  </a:txBody>
                  <a:tcPr>
                    <a:solidFill>
                      <a:schemeClr val="accent1">
                        <a:lumMod val="75000"/>
                      </a:schemeClr>
                    </a:solidFill>
                  </a:tcPr>
                </a:tc>
                <a:tc>
                  <a:txBody>
                    <a:bodyPr/>
                    <a:lstStyle/>
                    <a:p>
                      <a:r>
                        <a:rPr lang="en-PH" b="1" dirty="0"/>
                        <a:t>Is increased exposure to the possible</a:t>
                      </a:r>
                      <a:r>
                        <a:rPr lang="en-PH" b="1" baseline="0" dirty="0"/>
                        <a:t> cause associated with increased effect?</a:t>
                      </a:r>
                      <a:endParaRPr lang="en-PH" b="1" dirty="0"/>
                    </a:p>
                  </a:txBody>
                  <a:tcPr/>
                </a:tc>
                <a:extLst>
                  <a:ext uri="{0D108BD9-81ED-4DB2-BD59-A6C34878D82A}">
                    <a16:rowId xmlns:a16="http://schemas.microsoft.com/office/drawing/2014/main" val="10004"/>
                  </a:ext>
                </a:extLst>
              </a:tr>
              <a:tr h="655820">
                <a:tc>
                  <a:txBody>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Reversibility</a:t>
                      </a:r>
                    </a:p>
                  </a:txBody>
                  <a:tcPr>
                    <a:solidFill>
                      <a:schemeClr val="accent1">
                        <a:lumMod val="75000"/>
                      </a:schemeClr>
                    </a:solidFill>
                  </a:tcPr>
                </a:tc>
                <a:tc>
                  <a:txBody>
                    <a:bodyPr/>
                    <a:lstStyle/>
                    <a:p>
                      <a:r>
                        <a:rPr lang="en-PH" b="1" dirty="0"/>
                        <a:t>Does the removal of possible</a:t>
                      </a:r>
                      <a:r>
                        <a:rPr lang="en-PH" b="1" baseline="0" dirty="0"/>
                        <a:t> cause lead to reduction of disease risk?</a:t>
                      </a:r>
                      <a:endParaRPr lang="en-PH" b="1" dirty="0"/>
                    </a:p>
                  </a:txBody>
                  <a:tcPr/>
                </a:tc>
                <a:extLst>
                  <a:ext uri="{0D108BD9-81ED-4DB2-BD59-A6C34878D82A}">
                    <a16:rowId xmlns:a16="http://schemas.microsoft.com/office/drawing/2014/main" val="10005"/>
                  </a:ext>
                </a:extLst>
              </a:tr>
              <a:tr h="471940">
                <a:tc>
                  <a:txBody>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Study design</a:t>
                      </a:r>
                    </a:p>
                  </a:txBody>
                  <a:tcPr>
                    <a:solidFill>
                      <a:schemeClr val="accent1">
                        <a:lumMod val="75000"/>
                      </a:schemeClr>
                    </a:solidFill>
                  </a:tcPr>
                </a:tc>
                <a:tc>
                  <a:txBody>
                    <a:bodyPr/>
                    <a:lstStyle/>
                    <a:p>
                      <a:r>
                        <a:rPr lang="en-PH" b="1" dirty="0"/>
                        <a:t>Is the evidence based on a strong study design?</a:t>
                      </a:r>
                    </a:p>
                  </a:txBody>
                  <a:tcPr/>
                </a:tc>
                <a:extLst>
                  <a:ext uri="{0D108BD9-81ED-4DB2-BD59-A6C34878D82A}">
                    <a16:rowId xmlns:a16="http://schemas.microsoft.com/office/drawing/2014/main" val="10006"/>
                  </a:ext>
                </a:extLst>
              </a:tr>
              <a:tr h="515660">
                <a:tc>
                  <a:txBody>
                    <a:bodyPr/>
                    <a:lstStyle/>
                    <a:p>
                      <a:r>
                        <a:rPr lang="en-PH" sz="2000" b="1" dirty="0">
                          <a:solidFill>
                            <a:schemeClr val="bg1"/>
                          </a:solidFill>
                          <a:latin typeface="Tahoma" panose="020B0604030504040204" pitchFamily="34" charset="0"/>
                          <a:ea typeface="Tahoma" panose="020B0604030504040204" pitchFamily="34" charset="0"/>
                          <a:cs typeface="Tahoma" panose="020B0604030504040204" pitchFamily="34" charset="0"/>
                        </a:rPr>
                        <a:t>Judging the evidence</a:t>
                      </a:r>
                    </a:p>
                  </a:txBody>
                  <a:tcPr>
                    <a:solidFill>
                      <a:schemeClr val="accent1">
                        <a:lumMod val="75000"/>
                      </a:schemeClr>
                    </a:solidFill>
                  </a:tcPr>
                </a:tc>
                <a:tc>
                  <a:txBody>
                    <a:bodyPr/>
                    <a:lstStyle/>
                    <a:p>
                      <a:r>
                        <a:rPr lang="en-PH" b="1" dirty="0"/>
                        <a:t>How</a:t>
                      </a:r>
                      <a:r>
                        <a:rPr lang="en-PH" b="1" baseline="0" dirty="0"/>
                        <a:t> many lines of evidence lead to the conclusion</a:t>
                      </a:r>
                      <a:endParaRPr lang="en-PH" b="1"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35231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4514"/>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1. Consistency</a:t>
            </a:r>
          </a:p>
        </p:txBody>
      </p:sp>
      <p:sp>
        <p:nvSpPr>
          <p:cNvPr id="3" name="Content Placeholder 2"/>
          <p:cNvSpPr>
            <a:spLocks noGrp="1"/>
          </p:cNvSpPr>
          <p:nvPr>
            <p:ph idx="1"/>
          </p:nvPr>
        </p:nvSpPr>
        <p:spPr>
          <a:xfrm>
            <a:off x="0" y="1600200"/>
            <a:ext cx="8991600" cy="4525963"/>
          </a:xfrm>
        </p:spPr>
        <p:txBody>
          <a:bodyPr/>
          <a:lstStyle/>
          <a:p>
            <a:pPr>
              <a:buFont typeface="Wingdings" panose="05000000000000000000" pitchFamily="2" charset="2"/>
              <a:buChar char="v"/>
            </a:pPr>
            <a:r>
              <a:rPr lang="en-PH" sz="2800" b="1" dirty="0">
                <a:latin typeface="Tahoma" panose="020B0604030504040204" pitchFamily="34" charset="0"/>
                <a:ea typeface="Tahoma" panose="020B0604030504040204" pitchFamily="34" charset="0"/>
                <a:cs typeface="Tahoma" panose="020B0604030504040204" pitchFamily="34" charset="0"/>
              </a:rPr>
              <a:t>Is the same association found in many studies?</a:t>
            </a:r>
          </a:p>
          <a:p>
            <a:pPr>
              <a:buFont typeface="Wingdings" panose="05000000000000000000" pitchFamily="2" charset="2"/>
              <a:buChar char="v"/>
            </a:pPr>
            <a:r>
              <a:rPr lang="en-PH" sz="2800" b="1" dirty="0">
                <a:solidFill>
                  <a:srgbClr val="C00000"/>
                </a:solidFill>
                <a:latin typeface="Tahoma" panose="020B0604030504040204" pitchFamily="34" charset="0"/>
                <a:ea typeface="Tahoma" panose="020B0604030504040204" pitchFamily="34" charset="0"/>
                <a:cs typeface="Tahoma" panose="020B0604030504040204" pitchFamily="34" charset="0"/>
              </a:rPr>
              <a:t>Different persons </a:t>
            </a:r>
            <a:r>
              <a:rPr lang="en-PH" sz="2800" dirty="0">
                <a:latin typeface="Tahoma" panose="020B0604030504040204" pitchFamily="34" charset="0"/>
                <a:ea typeface="Tahoma" panose="020B0604030504040204" pitchFamily="34" charset="0"/>
                <a:cs typeface="Tahoma" panose="020B0604030504040204" pitchFamily="34" charset="0"/>
              </a:rPr>
              <a:t>in </a:t>
            </a:r>
            <a:r>
              <a:rPr lang="en-PH" sz="2800" b="1" dirty="0">
                <a:solidFill>
                  <a:srgbClr val="C00000"/>
                </a:solidFill>
                <a:latin typeface="Tahoma" panose="020B0604030504040204" pitchFamily="34" charset="0"/>
                <a:ea typeface="Tahoma" panose="020B0604030504040204" pitchFamily="34" charset="0"/>
                <a:cs typeface="Tahoma" panose="020B0604030504040204" pitchFamily="34" charset="0"/>
              </a:rPr>
              <a:t>Different place</a:t>
            </a:r>
            <a:r>
              <a:rPr lang="en-PH" sz="2800" dirty="0">
                <a:solidFill>
                  <a:srgbClr val="C00000"/>
                </a:solidFill>
                <a:latin typeface="Tahoma" panose="020B0604030504040204" pitchFamily="34" charset="0"/>
                <a:ea typeface="Tahoma" panose="020B0604030504040204" pitchFamily="34" charset="0"/>
                <a:cs typeface="Tahoma" panose="020B0604030504040204" pitchFamily="34" charset="0"/>
              </a:rPr>
              <a:t>s</a:t>
            </a:r>
            <a:r>
              <a:rPr lang="en-PH" sz="2800" dirty="0">
                <a:latin typeface="Tahoma" panose="020B0604030504040204" pitchFamily="34" charset="0"/>
                <a:ea typeface="Tahoma" panose="020B0604030504040204" pitchFamily="34" charset="0"/>
                <a:cs typeface="Tahoma" panose="020B0604030504040204" pitchFamily="34" charset="0"/>
              </a:rPr>
              <a:t>, in </a:t>
            </a:r>
            <a:r>
              <a:rPr lang="en-PH" sz="2800" b="1" dirty="0">
                <a:solidFill>
                  <a:srgbClr val="C00000"/>
                </a:solidFill>
                <a:latin typeface="Tahoma" panose="020B0604030504040204" pitchFamily="34" charset="0"/>
                <a:ea typeface="Tahoma" panose="020B0604030504040204" pitchFamily="34" charset="0"/>
                <a:cs typeface="Tahoma" panose="020B0604030504040204" pitchFamily="34" charset="0"/>
              </a:rPr>
              <a:t>Different circumstances </a:t>
            </a:r>
            <a:r>
              <a:rPr lang="en-PH" sz="2800" dirty="0">
                <a:latin typeface="Tahoma" panose="020B0604030504040204" pitchFamily="34" charset="0"/>
                <a:ea typeface="Tahoma" panose="020B0604030504040204" pitchFamily="34" charset="0"/>
                <a:cs typeface="Tahoma" panose="020B0604030504040204" pitchFamily="34" charset="0"/>
              </a:rPr>
              <a:t>&amp; </a:t>
            </a:r>
            <a:r>
              <a:rPr lang="en-PH" sz="2800" b="1" dirty="0">
                <a:solidFill>
                  <a:srgbClr val="C00000"/>
                </a:solidFill>
                <a:latin typeface="Tahoma" panose="020B0604030504040204" pitchFamily="34" charset="0"/>
                <a:ea typeface="Tahoma" panose="020B0604030504040204" pitchFamily="34" charset="0"/>
                <a:cs typeface="Tahoma" panose="020B0604030504040204" pitchFamily="34" charset="0"/>
              </a:rPr>
              <a:t>Times</a:t>
            </a:r>
            <a:r>
              <a:rPr lang="en-PH" sz="2800" dirty="0">
                <a:latin typeface="Tahoma" panose="020B0604030504040204" pitchFamily="34" charset="0"/>
                <a:ea typeface="Tahoma" panose="020B0604030504040204" pitchFamily="34" charset="0"/>
                <a:cs typeface="Tahoma" panose="020B0604030504040204" pitchFamily="34" charset="0"/>
              </a:rPr>
              <a:t> by </a:t>
            </a:r>
            <a:r>
              <a:rPr lang="en-PH" sz="2800" b="1" dirty="0">
                <a:solidFill>
                  <a:srgbClr val="C00000"/>
                </a:solidFill>
                <a:latin typeface="Tahoma" panose="020B0604030504040204" pitchFamily="34" charset="0"/>
                <a:ea typeface="Tahoma" panose="020B0604030504040204" pitchFamily="34" charset="0"/>
                <a:cs typeface="Tahoma" panose="020B0604030504040204" pitchFamily="34" charset="0"/>
              </a:rPr>
              <a:t>Different method </a:t>
            </a:r>
            <a:r>
              <a:rPr lang="en-PH" sz="2800" dirty="0">
                <a:latin typeface="Tahoma" panose="020B0604030504040204" pitchFamily="34" charset="0"/>
                <a:ea typeface="Tahoma" panose="020B0604030504040204" pitchFamily="34" charset="0"/>
                <a:cs typeface="Tahoma" panose="020B0604030504040204" pitchFamily="34" charset="0"/>
              </a:rPr>
              <a:t>(by various types of studies) is established the </a:t>
            </a:r>
            <a:r>
              <a:rPr lang="en-PH" sz="2800" b="1" dirty="0">
                <a:solidFill>
                  <a:srgbClr val="C00000"/>
                </a:solidFill>
                <a:latin typeface="Tahoma" panose="020B0604030504040204" pitchFamily="34" charset="0"/>
                <a:ea typeface="Tahoma" panose="020B0604030504040204" pitchFamily="34" charset="0"/>
                <a:cs typeface="Tahoma" panose="020B0604030504040204" pitchFamily="34" charset="0"/>
              </a:rPr>
              <a:t>Same result </a:t>
            </a:r>
            <a:r>
              <a:rPr lang="en-PH" sz="2800" dirty="0">
                <a:latin typeface="Tahoma" panose="020B0604030504040204" pitchFamily="34" charset="0"/>
                <a:ea typeface="Tahoma" panose="020B0604030504040204" pitchFamily="34" charset="0"/>
                <a:cs typeface="Tahoma" panose="020B0604030504040204" pitchFamily="34" charset="0"/>
              </a:rPr>
              <a:t>by </a:t>
            </a:r>
            <a:r>
              <a:rPr lang="en-PH" sz="2800" b="1" dirty="0">
                <a:solidFill>
                  <a:srgbClr val="C00000"/>
                </a:solidFill>
                <a:latin typeface="Tahoma" panose="020B0604030504040204" pitchFamily="34" charset="0"/>
                <a:ea typeface="Tahoma" panose="020B0604030504040204" pitchFamily="34" charset="0"/>
                <a:cs typeface="Tahoma" panose="020B0604030504040204" pitchFamily="34" charset="0"/>
              </a:rPr>
              <a:t>several studies</a:t>
            </a:r>
            <a:endParaRPr lang="en-PH" sz="28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PH" sz="2800" b="1" i="1" u="sng" dirty="0">
                <a:latin typeface="Tahoma" panose="020B0604030504040204" pitchFamily="34" charset="0"/>
                <a:ea typeface="Tahoma" panose="020B0604030504040204" pitchFamily="34" charset="0"/>
                <a:cs typeface="Tahoma" panose="020B0604030504040204" pitchFamily="34" charset="0"/>
              </a:rPr>
              <a:t>Example:</a:t>
            </a:r>
          </a:p>
          <a:p>
            <a:pPr>
              <a:buFont typeface="Wingdings" panose="05000000000000000000" pitchFamily="2" charset="2"/>
              <a:buChar char="v"/>
            </a:pPr>
            <a:r>
              <a:rPr lang="en-PH" sz="2400" b="1" dirty="0">
                <a:latin typeface="Tahoma" panose="020B0604030504040204" pitchFamily="34" charset="0"/>
                <a:ea typeface="Tahoma" panose="020B0604030504040204" pitchFamily="34" charset="0"/>
                <a:cs typeface="Tahoma" panose="020B0604030504040204" pitchFamily="34" charset="0"/>
              </a:rPr>
              <a:t>Cigarette smoking and lung cancer</a:t>
            </a:r>
          </a:p>
          <a:p>
            <a:pPr lvl="1">
              <a:buFont typeface="Wingdings" panose="05000000000000000000" pitchFamily="2" charset="2"/>
              <a:buChar char="v"/>
            </a:pPr>
            <a:r>
              <a:rPr lang="en-PH" sz="2000" b="1" dirty="0">
                <a:latin typeface="Tahoma" panose="020B0604030504040204" pitchFamily="34" charset="0"/>
                <a:ea typeface="Tahoma" panose="020B0604030504040204" pitchFamily="34" charset="0"/>
                <a:cs typeface="Tahoma" panose="020B0604030504040204" pitchFamily="34" charset="0"/>
              </a:rPr>
              <a:t>Over 50 respective studies and at least 9 prospective studies have shown the association</a:t>
            </a:r>
          </a:p>
        </p:txBody>
      </p:sp>
    </p:spTree>
    <p:extLst>
      <p:ext uri="{BB962C8B-B14F-4D97-AF65-F5344CB8AC3E}">
        <p14:creationId xmlns:p14="http://schemas.microsoft.com/office/powerpoint/2010/main" val="1365924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4514"/>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1. Consistency</a:t>
            </a:r>
          </a:p>
        </p:txBody>
      </p:sp>
      <p:sp>
        <p:nvSpPr>
          <p:cNvPr id="3" name="Content Placeholder 2"/>
          <p:cNvSpPr>
            <a:spLocks noGrp="1"/>
          </p:cNvSpPr>
          <p:nvPr>
            <p:ph idx="1"/>
          </p:nvPr>
        </p:nvSpPr>
        <p:spPr>
          <a:xfrm>
            <a:off x="0" y="1600200"/>
            <a:ext cx="8991600" cy="4525963"/>
          </a:xfrm>
        </p:spPr>
        <p:txBody>
          <a:bodyPr/>
          <a:lstStyle/>
          <a:p>
            <a:pPr>
              <a:buFont typeface="Wingdings" panose="05000000000000000000" pitchFamily="2" charset="2"/>
              <a:buChar char="v"/>
            </a:pPr>
            <a:r>
              <a:rPr lang="en-PH" sz="2800" b="1" dirty="0">
                <a:latin typeface="Tahoma" panose="020B0604030504040204" pitchFamily="34" charset="0"/>
                <a:ea typeface="Tahoma" panose="020B0604030504040204" pitchFamily="34" charset="0"/>
                <a:cs typeface="Tahoma" panose="020B0604030504040204" pitchFamily="34" charset="0"/>
              </a:rPr>
              <a:t>Meta-analysis</a:t>
            </a:r>
            <a:r>
              <a:rPr lang="en-PH" sz="2800" dirty="0">
                <a:latin typeface="Tahoma" panose="020B0604030504040204" pitchFamily="34" charset="0"/>
                <a:ea typeface="Tahoma" panose="020B0604030504040204" pitchFamily="34" charset="0"/>
                <a:cs typeface="Tahoma" panose="020B0604030504040204" pitchFamily="34" charset="0"/>
              </a:rPr>
              <a:t> is an good method for testing consistency</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It summarizes odds ratios from various, excludes bias</a:t>
            </a:r>
          </a:p>
          <a:p>
            <a:pPr>
              <a:buFont typeface="Wingdings" panose="05000000000000000000" pitchFamily="2" charset="2"/>
              <a:buChar char="v"/>
            </a:pPr>
            <a:endParaRPr lang="en-PH" sz="24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Consistency could either mean:</a:t>
            </a:r>
          </a:p>
          <a:p>
            <a:pPr lvl="1">
              <a:buFont typeface="Wingdings" panose="05000000000000000000" pitchFamily="2" charset="2"/>
              <a:buChar char="v"/>
            </a:pPr>
            <a:r>
              <a:rPr lang="en-PH" sz="2400" b="1" dirty="0">
                <a:latin typeface="Tahoma" panose="020B0604030504040204" pitchFamily="34" charset="0"/>
                <a:ea typeface="Tahoma" panose="020B0604030504040204" pitchFamily="34" charset="0"/>
                <a:cs typeface="Tahoma" panose="020B0604030504040204" pitchFamily="34" charset="0"/>
              </a:rPr>
              <a:t>Exact replication </a:t>
            </a:r>
            <a:r>
              <a:rPr lang="en-PH" sz="2400" dirty="0">
                <a:latin typeface="Tahoma" panose="020B0604030504040204" pitchFamily="34" charset="0"/>
                <a:ea typeface="Tahoma" panose="020B0604030504040204" pitchFamily="34" charset="0"/>
                <a:cs typeface="Tahoma" panose="020B0604030504040204" pitchFamily="34" charset="0"/>
              </a:rPr>
              <a:t>(as lab sciences, impossible in epidemiological studies)</a:t>
            </a:r>
          </a:p>
          <a:p>
            <a:pPr lvl="1">
              <a:buFont typeface="Wingdings" panose="05000000000000000000" pitchFamily="2" charset="2"/>
              <a:buChar char="v"/>
            </a:pPr>
            <a:r>
              <a:rPr lang="en-PH" sz="2400" b="1" dirty="0">
                <a:latin typeface="Tahoma" panose="020B0604030504040204" pitchFamily="34" charset="0"/>
                <a:ea typeface="Tahoma" panose="020B0604030504040204" pitchFamily="34" charset="0"/>
                <a:cs typeface="Tahoma" panose="020B0604030504040204" pitchFamily="34" charset="0"/>
              </a:rPr>
              <a:t>Replication </a:t>
            </a:r>
            <a:r>
              <a:rPr lang="en-PH" sz="2400" dirty="0">
                <a:latin typeface="Tahoma" panose="020B0604030504040204" pitchFamily="34" charset="0"/>
                <a:ea typeface="Tahoma" panose="020B0604030504040204" pitchFamily="34" charset="0"/>
                <a:cs typeface="Tahoma" panose="020B0604030504040204" pitchFamily="34" charset="0"/>
              </a:rPr>
              <a:t>under </a:t>
            </a:r>
            <a:r>
              <a:rPr lang="en-PH" sz="2400" b="1" dirty="0">
                <a:latin typeface="Tahoma" panose="020B0604030504040204" pitchFamily="34" charset="0"/>
                <a:ea typeface="Tahoma" panose="020B0604030504040204" pitchFamily="34" charset="0"/>
                <a:cs typeface="Tahoma" panose="020B0604030504040204" pitchFamily="34" charset="0"/>
              </a:rPr>
              <a:t>similar</a:t>
            </a:r>
            <a:r>
              <a:rPr lang="en-PH" sz="2400" dirty="0">
                <a:latin typeface="Tahoma" panose="020B0604030504040204" pitchFamily="34" charset="0"/>
                <a:ea typeface="Tahoma" panose="020B0604030504040204" pitchFamily="34" charset="0"/>
                <a:cs typeface="Tahoma" panose="020B0604030504040204" pitchFamily="34" charset="0"/>
              </a:rPr>
              <a:t> circumstances (possible)</a:t>
            </a:r>
          </a:p>
        </p:txBody>
      </p:sp>
    </p:spTree>
    <p:extLst>
      <p:ext uri="{BB962C8B-B14F-4D97-AF65-F5344CB8AC3E}">
        <p14:creationId xmlns:p14="http://schemas.microsoft.com/office/powerpoint/2010/main" val="3570998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www.scielosp.org/img/revistas/bwho/v82n3/fig_1_2451.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20"/>
            <a:ext cx="9144000"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34039" y="5994986"/>
            <a:ext cx="6934200" cy="338554"/>
          </a:xfrm>
          <a:prstGeom prst="rect">
            <a:avLst/>
          </a:prstGeom>
          <a:noFill/>
        </p:spPr>
        <p:txBody>
          <a:bodyPr wrap="square" rtlCol="0">
            <a:spAutoFit/>
          </a:bodyPr>
          <a:lstStyle/>
          <a:p>
            <a:pPr algn="r"/>
            <a:r>
              <a:rPr lang="en-PH" sz="1600" i="1" dirty="0">
                <a:latin typeface="Tahoma" panose="020B0604030504040204" pitchFamily="34" charset="0"/>
                <a:ea typeface="Tahoma" panose="020B0604030504040204" pitchFamily="34" charset="0"/>
                <a:cs typeface="Tahoma" panose="020B0604030504040204" pitchFamily="34" charset="0"/>
              </a:rPr>
              <a:t>Little J., 2004. Tobacco smoking and oral cleft: meta-analysis</a:t>
            </a:r>
          </a:p>
        </p:txBody>
      </p:sp>
    </p:spTree>
    <p:extLst>
      <p:ext uri="{BB962C8B-B14F-4D97-AF65-F5344CB8AC3E}">
        <p14:creationId xmlns:p14="http://schemas.microsoft.com/office/powerpoint/2010/main" val="819186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 y="0"/>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2. Strength of Association</a:t>
            </a:r>
          </a:p>
        </p:txBody>
      </p:sp>
      <p:sp>
        <p:nvSpPr>
          <p:cNvPr id="3" name="Content Placeholder 2"/>
          <p:cNvSpPr>
            <a:spLocks noGrp="1"/>
          </p:cNvSpPr>
          <p:nvPr>
            <p:ph idx="1"/>
          </p:nvPr>
        </p:nvSpPr>
        <p:spPr>
          <a:xfrm>
            <a:off x="228600" y="1295400"/>
            <a:ext cx="8610600" cy="4525963"/>
          </a:xfrm>
        </p:spPr>
        <p:txBody>
          <a:bodyPr/>
          <a:lstStyle/>
          <a:p>
            <a:pPr marL="0" indent="0">
              <a:buNone/>
            </a:pPr>
            <a:r>
              <a:rPr lang="en-PH" sz="2800" b="1" dirty="0">
                <a:latin typeface="Tahoma" panose="020B0604030504040204" pitchFamily="34" charset="0"/>
                <a:ea typeface="Tahoma" panose="020B0604030504040204" pitchFamily="34" charset="0"/>
                <a:cs typeface="Tahoma" panose="020B0604030504040204" pitchFamily="34" charset="0"/>
              </a:rPr>
              <a:t>Is the Association Strong?</a:t>
            </a:r>
            <a:r>
              <a:rPr lang="en-PH" sz="2800" dirty="0">
                <a:latin typeface="Tahoma" panose="020B0604030504040204" pitchFamily="34" charset="0"/>
                <a:ea typeface="Tahoma" panose="020B0604030504040204" pitchFamily="34" charset="0"/>
                <a:cs typeface="Tahoma" panose="020B0604030504040204" pitchFamily="34" charset="0"/>
              </a:rPr>
              <a:t> Measured by</a:t>
            </a:r>
          </a:p>
          <a:p>
            <a:pPr>
              <a:buFont typeface="Wingdings" panose="05000000000000000000" pitchFamily="2" charset="2"/>
              <a:buChar char="v"/>
            </a:pPr>
            <a:r>
              <a:rPr lang="en-PH" sz="2600" dirty="0">
                <a:latin typeface="Tahoma" panose="020B0604030504040204" pitchFamily="34" charset="0"/>
                <a:ea typeface="Tahoma" panose="020B0604030504040204" pitchFamily="34" charset="0"/>
                <a:cs typeface="Tahoma" panose="020B0604030504040204" pitchFamily="34" charset="0"/>
              </a:rPr>
              <a:t>Effect measure (Rate ratio, Risk ratio or Odds Ratio)</a:t>
            </a:r>
          </a:p>
          <a:p>
            <a:pPr lvl="1">
              <a:buFont typeface="Wingdings" panose="05000000000000000000" pitchFamily="2" charset="2"/>
              <a:buChar char="v"/>
            </a:pPr>
            <a:r>
              <a:rPr lang="en-PH" sz="2200" dirty="0">
                <a:latin typeface="Tahoma" panose="020B0604030504040204" pitchFamily="34" charset="0"/>
                <a:ea typeface="Tahoma" panose="020B0604030504040204" pitchFamily="34" charset="0"/>
                <a:cs typeface="Tahoma" panose="020B0604030504040204" pitchFamily="34" charset="0"/>
              </a:rPr>
              <a:t>Away from unity (the higher, the stronger the association</a:t>
            </a:r>
          </a:p>
          <a:p>
            <a:pPr lvl="1">
              <a:buFont typeface="Wingdings" panose="05000000000000000000" pitchFamily="2" charset="2"/>
              <a:buChar char="v"/>
            </a:pPr>
            <a:r>
              <a:rPr lang="en-PH" sz="2200" dirty="0">
                <a:latin typeface="Tahoma" panose="020B0604030504040204" pitchFamily="34" charset="0"/>
                <a:ea typeface="Tahoma" panose="020B0604030504040204" pitchFamily="34" charset="0"/>
                <a:cs typeface="Tahoma" panose="020B0604030504040204" pitchFamily="34" charset="0"/>
              </a:rPr>
              <a:t>The stronger the association the more likely it is to be truly causal</a:t>
            </a:r>
          </a:p>
          <a:p>
            <a:pPr lvl="3">
              <a:buFont typeface="Wingdings" panose="05000000000000000000" pitchFamily="2" charset="2"/>
              <a:buChar char="v"/>
            </a:pPr>
            <a:r>
              <a:rPr lang="en-PH" dirty="0">
                <a:latin typeface="Tahoma" panose="020B0604030504040204" pitchFamily="34" charset="0"/>
                <a:ea typeface="Tahoma" panose="020B0604030504040204" pitchFamily="34" charset="0"/>
                <a:cs typeface="Tahoma" panose="020B0604030504040204" pitchFamily="34" charset="0"/>
              </a:rPr>
              <a:t>Less likely to be due to confounding or bias (known or unknown confounders)</a:t>
            </a:r>
          </a:p>
          <a:p>
            <a:pPr lvl="1">
              <a:buFont typeface="Wingdings" panose="05000000000000000000" pitchFamily="2" charset="2"/>
              <a:buChar char="v"/>
            </a:pPr>
            <a:r>
              <a:rPr lang="en-PH" sz="2200" dirty="0">
                <a:latin typeface="Tahoma" panose="020B0604030504040204" pitchFamily="34" charset="0"/>
                <a:ea typeface="Tahoma" panose="020B0604030504040204" pitchFamily="34" charset="0"/>
                <a:cs typeface="Tahoma" panose="020B0604030504040204" pitchFamily="34" charset="0"/>
              </a:rPr>
              <a:t>Weak association may be causal</a:t>
            </a:r>
          </a:p>
          <a:p>
            <a:pPr lvl="3">
              <a:buFont typeface="Wingdings" panose="05000000000000000000" pitchFamily="2" charset="2"/>
              <a:buChar char="v"/>
            </a:pPr>
            <a:r>
              <a:rPr lang="en-PH" dirty="0">
                <a:latin typeface="Tahoma" panose="020B0604030504040204" pitchFamily="34" charset="0"/>
                <a:ea typeface="Tahoma" panose="020B0604030504040204" pitchFamily="34" charset="0"/>
                <a:cs typeface="Tahoma" panose="020B0604030504040204" pitchFamily="34" charset="0"/>
              </a:rPr>
              <a:t>Measurement error dilutes association</a:t>
            </a:r>
          </a:p>
          <a:p>
            <a:pPr>
              <a:buFont typeface="Wingdings" panose="05000000000000000000" pitchFamily="2" charset="2"/>
              <a:buChar char="v"/>
            </a:pPr>
            <a:r>
              <a:rPr lang="en-PH" sz="2600" b="1" dirty="0">
                <a:latin typeface="Tahoma" panose="020B0604030504040204" pitchFamily="34" charset="0"/>
                <a:ea typeface="Tahoma" panose="020B0604030504040204" pitchFamily="34" charset="0"/>
                <a:cs typeface="Tahoma" panose="020B0604030504040204" pitchFamily="34" charset="0"/>
              </a:rPr>
              <a:t>P-value </a:t>
            </a:r>
            <a:r>
              <a:rPr lang="en-PH" sz="2600" dirty="0">
                <a:latin typeface="Tahoma" panose="020B0604030504040204" pitchFamily="34" charset="0"/>
                <a:ea typeface="Tahoma" panose="020B0604030504040204" pitchFamily="34" charset="0"/>
                <a:cs typeface="Tahoma" panose="020B0604030504040204" pitchFamily="34" charset="0"/>
              </a:rPr>
              <a:t>(95% Confidence level): less than 0.05 (the smaller, the stronger the association</a:t>
            </a:r>
          </a:p>
        </p:txBody>
      </p:sp>
    </p:spTree>
    <p:extLst>
      <p:ext uri="{BB962C8B-B14F-4D97-AF65-F5344CB8AC3E}">
        <p14:creationId xmlns:p14="http://schemas.microsoft.com/office/powerpoint/2010/main" val="20656073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Strength of Association</a:t>
            </a:r>
          </a:p>
        </p:txBody>
      </p:sp>
      <p:graphicFrame>
        <p:nvGraphicFramePr>
          <p:cNvPr id="3" name="Table 2"/>
          <p:cNvGraphicFramePr>
            <a:graphicFrameLocks noGrp="1"/>
          </p:cNvGraphicFramePr>
          <p:nvPr>
            <p:extLst>
              <p:ext uri="{D42A27DB-BD31-4B8C-83A1-F6EECF244321}">
                <p14:modId xmlns:p14="http://schemas.microsoft.com/office/powerpoint/2010/main" val="1919163192"/>
              </p:ext>
            </p:extLst>
          </p:nvPr>
        </p:nvGraphicFramePr>
        <p:xfrm>
          <a:off x="0" y="1371600"/>
          <a:ext cx="9144000" cy="4608285"/>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762000">
                <a:tc>
                  <a:txBody>
                    <a:bodyPr/>
                    <a:lstStyle/>
                    <a:p>
                      <a:pPr algn="ctr"/>
                      <a:r>
                        <a:rPr lang="en-PH" sz="2800" b="1" dirty="0">
                          <a:latin typeface="Tahoma" panose="020B0604030504040204" pitchFamily="34" charset="0"/>
                          <a:ea typeface="Tahoma" panose="020B0604030504040204" pitchFamily="34" charset="0"/>
                          <a:cs typeface="Tahoma" panose="020B0604030504040204" pitchFamily="34" charset="0"/>
                        </a:rPr>
                        <a:t>Risk Ratio</a:t>
                      </a:r>
                    </a:p>
                  </a:txBody>
                  <a:tcPr>
                    <a:solidFill>
                      <a:schemeClr val="accent6">
                        <a:lumMod val="75000"/>
                      </a:schemeClr>
                    </a:solidFill>
                  </a:tcPr>
                </a:tc>
                <a:tc>
                  <a:txBody>
                    <a:bodyPr/>
                    <a:lstStyle/>
                    <a:p>
                      <a:pPr algn="ctr"/>
                      <a:r>
                        <a:rPr lang="en-PH" sz="2800" b="1" dirty="0">
                          <a:latin typeface="Tahoma" panose="020B0604030504040204" pitchFamily="34" charset="0"/>
                          <a:ea typeface="Tahoma" panose="020B0604030504040204" pitchFamily="34" charset="0"/>
                          <a:cs typeface="Tahoma" panose="020B0604030504040204" pitchFamily="34" charset="0"/>
                        </a:rPr>
                        <a:t>Interpretation</a:t>
                      </a:r>
                    </a:p>
                  </a:txBody>
                  <a:tcPr>
                    <a:solidFill>
                      <a:schemeClr val="accent6">
                        <a:lumMod val="75000"/>
                      </a:schemeClr>
                    </a:solidFill>
                  </a:tcPr>
                </a:tc>
                <a:extLst>
                  <a:ext uri="{0D108BD9-81ED-4DB2-BD59-A6C34878D82A}">
                    <a16:rowId xmlns:a16="http://schemas.microsoft.com/office/drawing/2014/main" val="10000"/>
                  </a:ext>
                </a:extLst>
              </a:tr>
              <a:tr h="769257">
                <a:tc>
                  <a:txBody>
                    <a:bodyPr/>
                    <a:lstStyle/>
                    <a:p>
                      <a:pPr algn="ctr"/>
                      <a:r>
                        <a:rPr lang="en-PH" b="1" dirty="0">
                          <a:solidFill>
                            <a:schemeClr val="tx1"/>
                          </a:solidFill>
                          <a:latin typeface="Tahoma" panose="020B0604030504040204" pitchFamily="34" charset="0"/>
                          <a:ea typeface="Tahoma" panose="020B0604030504040204" pitchFamily="34" charset="0"/>
                          <a:cs typeface="Tahoma" panose="020B0604030504040204" pitchFamily="34" charset="0"/>
                        </a:rPr>
                        <a:t>&lt; 1</a:t>
                      </a:r>
                    </a:p>
                  </a:txBody>
                  <a:tcPr>
                    <a:solidFill>
                      <a:schemeClr val="accent3">
                        <a:lumMod val="95000"/>
                      </a:schemeClr>
                    </a:solidFill>
                  </a:tcPr>
                </a:tc>
                <a:tc>
                  <a:txBody>
                    <a:bodyPr/>
                    <a:lstStyle/>
                    <a:p>
                      <a:pPr algn="ctr"/>
                      <a:r>
                        <a:rPr lang="en-PH" b="1" dirty="0">
                          <a:solidFill>
                            <a:schemeClr val="tx1"/>
                          </a:solidFill>
                          <a:latin typeface="Tahoma" panose="020B0604030504040204" pitchFamily="34" charset="0"/>
                          <a:ea typeface="Tahoma" panose="020B0604030504040204" pitchFamily="34" charset="0"/>
                          <a:cs typeface="Tahoma" panose="020B0604030504040204" pitchFamily="34" charset="0"/>
                        </a:rPr>
                        <a:t>Protective</a:t>
                      </a:r>
                    </a:p>
                  </a:txBody>
                  <a:tcPr>
                    <a:solidFill>
                      <a:schemeClr val="accent3">
                        <a:lumMod val="95000"/>
                      </a:schemeClr>
                    </a:solidFill>
                  </a:tcPr>
                </a:tc>
                <a:extLst>
                  <a:ext uri="{0D108BD9-81ED-4DB2-BD59-A6C34878D82A}">
                    <a16:rowId xmlns:a16="http://schemas.microsoft.com/office/drawing/2014/main" val="10001"/>
                  </a:ext>
                </a:extLst>
              </a:tr>
              <a:tr h="769257">
                <a:tc>
                  <a:txBody>
                    <a:bodyPr/>
                    <a:lstStyle/>
                    <a:p>
                      <a:pPr algn="ctr"/>
                      <a:r>
                        <a:rPr lang="en-PH" b="1" dirty="0">
                          <a:solidFill>
                            <a:schemeClr val="tx1"/>
                          </a:solidFill>
                          <a:latin typeface="Tahoma" panose="020B0604030504040204" pitchFamily="34" charset="0"/>
                          <a:ea typeface="Tahoma" panose="020B0604030504040204" pitchFamily="34" charset="0"/>
                          <a:cs typeface="Tahoma" panose="020B0604030504040204" pitchFamily="34" charset="0"/>
                        </a:rPr>
                        <a:t>0.9</a:t>
                      </a:r>
                      <a:r>
                        <a:rPr lang="en-PH" b="1" baseline="0" dirty="0">
                          <a:solidFill>
                            <a:schemeClr val="tx1"/>
                          </a:solidFill>
                          <a:latin typeface="Tahoma" panose="020B0604030504040204" pitchFamily="34" charset="0"/>
                          <a:ea typeface="Tahoma" panose="020B0604030504040204" pitchFamily="34" charset="0"/>
                          <a:cs typeface="Tahoma" panose="020B0604030504040204" pitchFamily="34" charset="0"/>
                        </a:rPr>
                        <a:t> – 1.1</a:t>
                      </a:r>
                      <a:endParaRPr lang="en-PH" b="1"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3">
                        <a:lumMod val="95000"/>
                      </a:schemeClr>
                    </a:solidFill>
                  </a:tcPr>
                </a:tc>
                <a:tc>
                  <a:txBody>
                    <a:bodyPr/>
                    <a:lstStyle/>
                    <a:p>
                      <a:pPr algn="ctr"/>
                      <a:r>
                        <a:rPr lang="en-PH" b="1" dirty="0">
                          <a:solidFill>
                            <a:schemeClr val="tx1"/>
                          </a:solidFill>
                          <a:latin typeface="Tahoma" panose="020B0604030504040204" pitchFamily="34" charset="0"/>
                          <a:ea typeface="Tahoma" panose="020B0604030504040204" pitchFamily="34" charset="0"/>
                          <a:cs typeface="Tahoma" panose="020B0604030504040204" pitchFamily="34" charset="0"/>
                        </a:rPr>
                        <a:t>No Association</a:t>
                      </a:r>
                    </a:p>
                  </a:txBody>
                  <a:tcPr>
                    <a:solidFill>
                      <a:schemeClr val="accent3">
                        <a:lumMod val="95000"/>
                      </a:schemeClr>
                    </a:solidFill>
                  </a:tcPr>
                </a:tc>
                <a:extLst>
                  <a:ext uri="{0D108BD9-81ED-4DB2-BD59-A6C34878D82A}">
                    <a16:rowId xmlns:a16="http://schemas.microsoft.com/office/drawing/2014/main" val="10002"/>
                  </a:ext>
                </a:extLst>
              </a:tr>
              <a:tr h="769257">
                <a:tc>
                  <a:txBody>
                    <a:bodyPr/>
                    <a:lstStyle/>
                    <a:p>
                      <a:pPr algn="ctr"/>
                      <a:r>
                        <a:rPr lang="en-PH" b="1" dirty="0">
                          <a:solidFill>
                            <a:schemeClr val="tx1"/>
                          </a:solidFill>
                          <a:latin typeface="Tahoma" panose="020B0604030504040204" pitchFamily="34" charset="0"/>
                          <a:ea typeface="Tahoma" panose="020B0604030504040204" pitchFamily="34" charset="0"/>
                          <a:cs typeface="Tahoma" panose="020B0604030504040204" pitchFamily="34" charset="0"/>
                        </a:rPr>
                        <a:t>1.2</a:t>
                      </a:r>
                      <a:r>
                        <a:rPr lang="en-PH" b="1" baseline="0" dirty="0">
                          <a:solidFill>
                            <a:schemeClr val="tx1"/>
                          </a:solidFill>
                          <a:latin typeface="Tahoma" panose="020B0604030504040204" pitchFamily="34" charset="0"/>
                          <a:ea typeface="Tahoma" panose="020B0604030504040204" pitchFamily="34" charset="0"/>
                          <a:cs typeface="Tahoma" panose="020B0604030504040204" pitchFamily="34" charset="0"/>
                        </a:rPr>
                        <a:t> – 1.6</a:t>
                      </a:r>
                      <a:endParaRPr lang="en-PH" b="1"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3">
                        <a:lumMod val="95000"/>
                      </a:schemeClr>
                    </a:solidFill>
                  </a:tcPr>
                </a:tc>
                <a:tc>
                  <a:txBody>
                    <a:bodyPr/>
                    <a:lstStyle/>
                    <a:p>
                      <a:pPr algn="ctr"/>
                      <a:r>
                        <a:rPr lang="en-PH" b="1" dirty="0">
                          <a:solidFill>
                            <a:schemeClr val="tx1"/>
                          </a:solidFill>
                          <a:latin typeface="Tahoma" panose="020B0604030504040204" pitchFamily="34" charset="0"/>
                          <a:ea typeface="Tahoma" panose="020B0604030504040204" pitchFamily="34" charset="0"/>
                          <a:cs typeface="Tahoma" panose="020B0604030504040204" pitchFamily="34" charset="0"/>
                        </a:rPr>
                        <a:t>Weak</a:t>
                      </a:r>
                      <a:r>
                        <a:rPr lang="en-PH" b="1" baseline="0" dirty="0">
                          <a:solidFill>
                            <a:schemeClr val="tx1"/>
                          </a:solidFill>
                          <a:latin typeface="Tahoma" panose="020B0604030504040204" pitchFamily="34" charset="0"/>
                          <a:ea typeface="Tahoma" panose="020B0604030504040204" pitchFamily="34" charset="0"/>
                          <a:cs typeface="Tahoma" panose="020B0604030504040204" pitchFamily="34" charset="0"/>
                        </a:rPr>
                        <a:t> Causal Association</a:t>
                      </a:r>
                      <a:endParaRPr lang="en-PH" b="1"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3">
                        <a:lumMod val="95000"/>
                      </a:schemeClr>
                    </a:solidFill>
                  </a:tcPr>
                </a:tc>
                <a:extLst>
                  <a:ext uri="{0D108BD9-81ED-4DB2-BD59-A6C34878D82A}">
                    <a16:rowId xmlns:a16="http://schemas.microsoft.com/office/drawing/2014/main" val="10003"/>
                  </a:ext>
                </a:extLst>
              </a:tr>
              <a:tr h="769257">
                <a:tc>
                  <a:txBody>
                    <a:bodyPr/>
                    <a:lstStyle/>
                    <a:p>
                      <a:pPr algn="ctr"/>
                      <a:r>
                        <a:rPr lang="en-PH" b="1" dirty="0">
                          <a:solidFill>
                            <a:schemeClr val="tx1"/>
                          </a:solidFill>
                          <a:latin typeface="Tahoma" panose="020B0604030504040204" pitchFamily="34" charset="0"/>
                          <a:ea typeface="Tahoma" panose="020B0604030504040204" pitchFamily="34" charset="0"/>
                          <a:cs typeface="Tahoma" panose="020B0604030504040204" pitchFamily="34" charset="0"/>
                        </a:rPr>
                        <a:t>1.7</a:t>
                      </a:r>
                      <a:r>
                        <a:rPr lang="en-PH" b="1" baseline="0" dirty="0">
                          <a:solidFill>
                            <a:schemeClr val="tx1"/>
                          </a:solidFill>
                          <a:latin typeface="Tahoma" panose="020B0604030504040204" pitchFamily="34" charset="0"/>
                          <a:ea typeface="Tahoma" panose="020B0604030504040204" pitchFamily="34" charset="0"/>
                          <a:cs typeface="Tahoma" panose="020B0604030504040204" pitchFamily="34" charset="0"/>
                        </a:rPr>
                        <a:t> – 2.5 </a:t>
                      </a:r>
                      <a:endParaRPr lang="en-PH" b="1"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3">
                        <a:lumMod val="95000"/>
                      </a:schemeClr>
                    </a:solidFill>
                  </a:tcPr>
                </a:tc>
                <a:tc>
                  <a:txBody>
                    <a:bodyPr/>
                    <a:lstStyle/>
                    <a:p>
                      <a:pPr algn="ctr"/>
                      <a:r>
                        <a:rPr lang="en-PH" b="1" dirty="0">
                          <a:solidFill>
                            <a:schemeClr val="tx1"/>
                          </a:solidFill>
                          <a:latin typeface="Tahoma" panose="020B0604030504040204" pitchFamily="34" charset="0"/>
                          <a:ea typeface="Tahoma" panose="020B0604030504040204" pitchFamily="34" charset="0"/>
                          <a:cs typeface="Tahoma" panose="020B0604030504040204" pitchFamily="34" charset="0"/>
                        </a:rPr>
                        <a:t>Moderate Causal Association</a:t>
                      </a:r>
                    </a:p>
                  </a:txBody>
                  <a:tcPr>
                    <a:solidFill>
                      <a:schemeClr val="accent3">
                        <a:lumMod val="95000"/>
                      </a:schemeClr>
                    </a:solidFill>
                  </a:tcPr>
                </a:tc>
                <a:extLst>
                  <a:ext uri="{0D108BD9-81ED-4DB2-BD59-A6C34878D82A}">
                    <a16:rowId xmlns:a16="http://schemas.microsoft.com/office/drawing/2014/main" val="10004"/>
                  </a:ext>
                </a:extLst>
              </a:tr>
              <a:tr h="769257">
                <a:tc>
                  <a:txBody>
                    <a:bodyPr/>
                    <a:lstStyle/>
                    <a:p>
                      <a:pPr algn="ctr"/>
                      <a:r>
                        <a:rPr lang="en-PH" b="1" dirty="0">
                          <a:solidFill>
                            <a:schemeClr val="tx1"/>
                          </a:solidFill>
                          <a:latin typeface="Tahoma" panose="020B0604030504040204" pitchFamily="34" charset="0"/>
                          <a:ea typeface="Tahoma" panose="020B0604030504040204" pitchFamily="34" charset="0"/>
                          <a:cs typeface="Tahoma" panose="020B0604030504040204" pitchFamily="34" charset="0"/>
                        </a:rPr>
                        <a:t>&gt;</a:t>
                      </a:r>
                      <a:r>
                        <a:rPr lang="en-PH" b="1" baseline="0" dirty="0">
                          <a:solidFill>
                            <a:schemeClr val="tx1"/>
                          </a:solidFill>
                          <a:latin typeface="Tahoma" panose="020B0604030504040204" pitchFamily="34" charset="0"/>
                          <a:ea typeface="Tahoma" panose="020B0604030504040204" pitchFamily="34" charset="0"/>
                          <a:cs typeface="Tahoma" panose="020B0604030504040204" pitchFamily="34" charset="0"/>
                        </a:rPr>
                        <a:t> 2.6</a:t>
                      </a:r>
                      <a:endParaRPr lang="en-PH" b="1"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3">
                        <a:lumMod val="95000"/>
                      </a:schemeClr>
                    </a:solidFill>
                  </a:tcPr>
                </a:tc>
                <a:tc>
                  <a:txBody>
                    <a:bodyPr/>
                    <a:lstStyle/>
                    <a:p>
                      <a:pPr algn="ctr"/>
                      <a:r>
                        <a:rPr lang="en-PH" b="1" dirty="0">
                          <a:solidFill>
                            <a:schemeClr val="tx1"/>
                          </a:solidFill>
                          <a:latin typeface="Tahoma" panose="020B0604030504040204" pitchFamily="34" charset="0"/>
                          <a:ea typeface="Tahoma" panose="020B0604030504040204" pitchFamily="34" charset="0"/>
                          <a:cs typeface="Tahoma" panose="020B0604030504040204" pitchFamily="34" charset="0"/>
                        </a:rPr>
                        <a:t>Strong</a:t>
                      </a:r>
                      <a:r>
                        <a:rPr lang="en-PH" b="1" baseline="0" dirty="0">
                          <a:solidFill>
                            <a:schemeClr val="tx1"/>
                          </a:solidFill>
                          <a:latin typeface="Tahoma" panose="020B0604030504040204" pitchFamily="34" charset="0"/>
                          <a:ea typeface="Tahoma" panose="020B0604030504040204" pitchFamily="34" charset="0"/>
                          <a:cs typeface="Tahoma" panose="020B0604030504040204" pitchFamily="34" charset="0"/>
                        </a:rPr>
                        <a:t> Causal Association</a:t>
                      </a:r>
                      <a:endParaRPr lang="en-PH" b="1"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3">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32229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7601" y="211858"/>
            <a:ext cx="8493120" cy="626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3600" b="1" dirty="0">
                <a:latin typeface="Tahoma" panose="020B0604030504040204" pitchFamily="34" charset="0"/>
                <a:ea typeface="Tahoma" panose="020B0604030504040204" pitchFamily="34" charset="0"/>
                <a:cs typeface="Tahoma" panose="020B0604030504040204" pitchFamily="34" charset="0"/>
              </a:rPr>
              <a:t>Figure. The pyramid of evidence.</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55" y="1242360"/>
            <a:ext cx="8349666" cy="47296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184727" y="6094573"/>
            <a:ext cx="8829963" cy="220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89" b="1" i="1" dirty="0">
                <a:latin typeface="Tahoma" panose="020B0604030504040204" pitchFamily="34" charset="0"/>
                <a:ea typeface="Tahoma" panose="020B0604030504040204" pitchFamily="34" charset="0"/>
                <a:cs typeface="Tahoma" panose="020B0604030504040204" pitchFamily="34" charset="0"/>
              </a:rPr>
              <a:t>Michael </a:t>
            </a:r>
            <a:r>
              <a:rPr lang="en-GB" altLang="en-US" sz="1089" b="1" i="1" dirty="0" err="1">
                <a:latin typeface="Tahoma" panose="020B0604030504040204" pitchFamily="34" charset="0"/>
                <a:ea typeface="Tahoma" panose="020B0604030504040204" pitchFamily="34" charset="0"/>
                <a:cs typeface="Tahoma" panose="020B0604030504040204" pitchFamily="34" charset="0"/>
              </a:rPr>
              <a:t>Ho</a:t>
            </a:r>
            <a:r>
              <a:rPr lang="en-GB" altLang="en-US" sz="1089" b="1" i="1" dirty="0">
                <a:latin typeface="Tahoma" panose="020B0604030504040204" pitchFamily="34" charset="0"/>
                <a:ea typeface="Tahoma" panose="020B0604030504040204" pitchFamily="34" charset="0"/>
                <a:cs typeface="Tahoma" panose="020B0604030504040204" pitchFamily="34" charset="0"/>
              </a:rPr>
              <a:t> et al. Circulation. 2008;118:1675-1684  &amp; </a:t>
            </a:r>
            <a:r>
              <a:rPr lang="en-GB" altLang="en-US" sz="1100" b="1" dirty="0">
                <a:latin typeface="Arial" panose="020B0604020202020204" pitchFamily="34" charset="0"/>
              </a:rPr>
              <a:t>M Hassan Murad et al. </a:t>
            </a:r>
            <a:r>
              <a:rPr lang="en-GB" altLang="en-US" sz="1100" b="1" dirty="0" err="1">
                <a:latin typeface="Arial" panose="020B0604020202020204" pitchFamily="34" charset="0"/>
              </a:rPr>
              <a:t>Evid</a:t>
            </a:r>
            <a:r>
              <a:rPr lang="en-GB" altLang="en-US" sz="1100" b="1" dirty="0">
                <a:latin typeface="Arial" panose="020B0604020202020204" pitchFamily="34" charset="0"/>
              </a:rPr>
              <a:t> Based Med doi:10.1136/ebmed-2016-110401</a:t>
            </a:r>
          </a:p>
          <a:p>
            <a:endParaRPr lang="en-GB" altLang="en-US" sz="1089"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563084" y="1339140"/>
            <a:ext cx="3939311" cy="338554"/>
          </a:xfrm>
          <a:prstGeom prst="rect">
            <a:avLst/>
          </a:prstGeom>
          <a:noFill/>
        </p:spPr>
        <p:txBody>
          <a:bodyPr wrap="square" rtlCol="0">
            <a:spAutoFit/>
          </a:bodyPr>
          <a:lstStyle/>
          <a:p>
            <a:r>
              <a:rPr lang="en-ZA" sz="1600" b="1" dirty="0">
                <a:solidFill>
                  <a:srgbClr val="C00000"/>
                </a:solidFill>
                <a:latin typeface="Tahoma" panose="020B0604030504040204" pitchFamily="34" charset="0"/>
                <a:ea typeface="Tahoma" panose="020B0604030504040204" pitchFamily="34" charset="0"/>
                <a:cs typeface="Tahoma" panose="020B0604030504040204" pitchFamily="34" charset="0"/>
              </a:rPr>
              <a:t>Systematic Review &amp; Meta Analysis</a:t>
            </a:r>
          </a:p>
        </p:txBody>
      </p:sp>
      <p:sp>
        <p:nvSpPr>
          <p:cNvPr id="6" name="TextBox 5"/>
          <p:cNvSpPr txBox="1"/>
          <p:nvPr/>
        </p:nvSpPr>
        <p:spPr>
          <a:xfrm>
            <a:off x="2942256" y="5602709"/>
            <a:ext cx="4248728"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ZA" b="1" dirty="0">
                <a:solidFill>
                  <a:schemeClr val="tx1"/>
                </a:solidFill>
                <a:latin typeface="Tahoma" panose="020B0604030504040204" pitchFamily="34" charset="0"/>
                <a:ea typeface="Tahoma" panose="020B0604030504040204" pitchFamily="34" charset="0"/>
                <a:cs typeface="Tahoma" panose="020B0604030504040204" pitchFamily="34" charset="0"/>
              </a:rPr>
              <a:t>Expert opinions, editorials, Ideas</a:t>
            </a:r>
          </a:p>
        </p:txBody>
      </p:sp>
      <p:sp>
        <p:nvSpPr>
          <p:cNvPr id="7" name="Right Brace 6"/>
          <p:cNvSpPr/>
          <p:nvPr/>
        </p:nvSpPr>
        <p:spPr>
          <a:xfrm>
            <a:off x="6696364" y="1174567"/>
            <a:ext cx="554182" cy="711077"/>
          </a:xfrm>
          <a:prstGeom prst="rightBrace">
            <a:avLst>
              <a:gd name="adj1" fmla="val 8333"/>
              <a:gd name="adj2" fmla="val 47515"/>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ZA" b="1" dirty="0"/>
          </a:p>
        </p:txBody>
      </p:sp>
      <p:sp>
        <p:nvSpPr>
          <p:cNvPr id="8" name="Rectangle 7"/>
          <p:cNvSpPr/>
          <p:nvPr/>
        </p:nvSpPr>
        <p:spPr>
          <a:xfrm>
            <a:off x="7250546" y="1167096"/>
            <a:ext cx="1764144" cy="6826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ZA" b="1" dirty="0">
                <a:latin typeface="Tahoma" panose="020B0604030504040204" pitchFamily="34" charset="0"/>
                <a:ea typeface="Tahoma" panose="020B0604030504040204" pitchFamily="34" charset="0"/>
                <a:cs typeface="Tahoma" panose="020B0604030504040204" pitchFamily="34" charset="0"/>
              </a:rPr>
              <a:t>Filtered Information</a:t>
            </a:r>
          </a:p>
        </p:txBody>
      </p:sp>
      <p:sp>
        <p:nvSpPr>
          <p:cNvPr id="13" name="Rectangle 12"/>
          <p:cNvSpPr/>
          <p:nvPr/>
        </p:nvSpPr>
        <p:spPr>
          <a:xfrm>
            <a:off x="110827" y="2363205"/>
            <a:ext cx="1764144" cy="6826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ZA" b="1" dirty="0">
                <a:latin typeface="Tahoma" panose="020B0604030504040204" pitchFamily="34" charset="0"/>
                <a:ea typeface="Tahoma" panose="020B0604030504040204" pitchFamily="34" charset="0"/>
                <a:cs typeface="Tahoma" panose="020B0604030504040204" pitchFamily="34" charset="0"/>
              </a:rPr>
              <a:t>Unfiltered Information</a:t>
            </a:r>
          </a:p>
        </p:txBody>
      </p:sp>
      <p:cxnSp>
        <p:nvCxnSpPr>
          <p:cNvPr id="11" name="Straight Connector 10"/>
          <p:cNvCxnSpPr/>
          <p:nvPr/>
        </p:nvCxnSpPr>
        <p:spPr>
          <a:xfrm flipH="1">
            <a:off x="3639127" y="1885644"/>
            <a:ext cx="445593"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H="1" flipV="1">
            <a:off x="277086" y="5787375"/>
            <a:ext cx="193969" cy="184666"/>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flipH="1">
            <a:off x="277086" y="1885644"/>
            <a:ext cx="3362041" cy="3901731"/>
          </a:xfrm>
          <a:prstGeom prst="line">
            <a:avLst/>
          </a:prstGeom>
        </p:spPr>
        <p:style>
          <a:lnRef idx="2">
            <a:schemeClr val="dk1"/>
          </a:lnRef>
          <a:fillRef idx="0">
            <a:schemeClr val="dk1"/>
          </a:fillRef>
          <a:effectRef idx="1">
            <a:schemeClr val="dk1"/>
          </a:effectRef>
          <a:fontRef idx="minor">
            <a:schemeClr val="tx1"/>
          </a:fontRef>
        </p:style>
      </p:cxnSp>
      <p:cxnSp>
        <p:nvCxnSpPr>
          <p:cNvPr id="21" name="Elbow Connector 20"/>
          <p:cNvCxnSpPr/>
          <p:nvPr/>
        </p:nvCxnSpPr>
        <p:spPr>
          <a:xfrm rot="10800000">
            <a:off x="1874975" y="2558432"/>
            <a:ext cx="840516" cy="40570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rot="2874107">
            <a:off x="5506739" y="3263341"/>
            <a:ext cx="3438886" cy="369332"/>
          </a:xfrm>
          <a:prstGeom prst="rect">
            <a:avLst/>
          </a:prstGeom>
          <a:noFill/>
        </p:spPr>
        <p:txBody>
          <a:bodyPr wrap="square" rtlCol="0">
            <a:spAutoFit/>
          </a:bodyPr>
          <a:lstStyle/>
          <a:p>
            <a:r>
              <a:rPr lang="en-ZA" b="1" dirty="0">
                <a:latin typeface="Tahoma" panose="020B0604030504040204" pitchFamily="34" charset="0"/>
                <a:ea typeface="Tahoma" panose="020B0604030504040204" pitchFamily="34" charset="0"/>
                <a:cs typeface="Tahoma" panose="020B0604030504040204" pitchFamily="34" charset="0"/>
              </a:rPr>
              <a:t>Validity/quality of evidence</a:t>
            </a:r>
          </a:p>
        </p:txBody>
      </p:sp>
      <p:sp>
        <p:nvSpPr>
          <p:cNvPr id="29" name="Right Arrow 28"/>
          <p:cNvSpPr/>
          <p:nvPr/>
        </p:nvSpPr>
        <p:spPr>
          <a:xfrm rot="13795670">
            <a:off x="4805398" y="3346866"/>
            <a:ext cx="4191812" cy="25907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387844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10836"/>
            <a:ext cx="6954982" cy="794328"/>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3. Specificity</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Occurs when a single factor is associated with a single outcome</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One to one association</a:t>
            </a:r>
          </a:p>
          <a:p>
            <a:pPr marL="457200" lvl="1" indent="0">
              <a:buNone/>
            </a:pPr>
            <a:endParaRPr lang="en-PH" sz="24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800" b="1" dirty="0">
                <a:solidFill>
                  <a:srgbClr val="FF0000"/>
                </a:solidFill>
                <a:latin typeface="Tahoma" panose="020B0604030504040204" pitchFamily="34" charset="0"/>
                <a:ea typeface="Tahoma" panose="020B0604030504040204" pitchFamily="34" charset="0"/>
                <a:cs typeface="Tahoma" panose="020B0604030504040204" pitchFamily="34" charset="0"/>
              </a:rPr>
              <a:t>Weakest</a:t>
            </a:r>
            <a:r>
              <a:rPr lang="en-PH" sz="2800" dirty="0">
                <a:latin typeface="Tahoma" panose="020B0604030504040204" pitchFamily="34" charset="0"/>
                <a:ea typeface="Tahoma" panose="020B0604030504040204" pitchFamily="34" charset="0"/>
                <a:cs typeface="Tahoma" panose="020B0604030504040204" pitchFamily="34" charset="0"/>
              </a:rPr>
              <a:t> of all guidelines: Increasingly irrelevant to current models of disease causation</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Single factor may have many outcomes</a:t>
            </a:r>
          </a:p>
          <a:p>
            <a:pPr lvl="2">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E.g. smoking is a causal of </a:t>
            </a:r>
            <a:r>
              <a:rPr lang="en-PH" sz="2000" b="1" dirty="0" err="1">
                <a:latin typeface="Tahoma" panose="020B0604030504040204" pitchFamily="34" charset="0"/>
                <a:ea typeface="Tahoma" panose="020B0604030504040204" pitchFamily="34" charset="0"/>
                <a:cs typeface="Tahoma" panose="020B0604030504040204" pitchFamily="34" charset="0"/>
              </a:rPr>
              <a:t>Ca</a:t>
            </a:r>
            <a:r>
              <a:rPr lang="en-PH" sz="2000" dirty="0">
                <a:latin typeface="Tahoma" panose="020B0604030504040204" pitchFamily="34" charset="0"/>
                <a:ea typeface="Tahoma" panose="020B0604030504040204" pitchFamily="34" charset="0"/>
                <a:cs typeface="Tahoma" panose="020B0604030504040204" pitchFamily="34" charset="0"/>
              </a:rPr>
              <a:t> in: lung, oral cavity, larynx, kidney, Oesophagus</a:t>
            </a:r>
          </a:p>
        </p:txBody>
      </p:sp>
    </p:spTree>
    <p:extLst>
      <p:ext uri="{BB962C8B-B14F-4D97-AF65-F5344CB8AC3E}">
        <p14:creationId xmlns:p14="http://schemas.microsoft.com/office/powerpoint/2010/main" val="312520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9906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Significance of Epidemiology</a:t>
            </a:r>
          </a:p>
        </p:txBody>
      </p:sp>
      <p:sp>
        <p:nvSpPr>
          <p:cNvPr id="3" name="Content Placeholder 2"/>
          <p:cNvSpPr>
            <a:spLocks noGrp="1"/>
          </p:cNvSpPr>
          <p:nvPr>
            <p:ph idx="1"/>
          </p:nvPr>
        </p:nvSpPr>
        <p:spPr>
          <a:xfrm>
            <a:off x="152400" y="1219200"/>
            <a:ext cx="8839200" cy="4876800"/>
          </a:xfrm>
        </p:spPr>
        <p:txBody>
          <a:bodyPr/>
          <a:lstStyle/>
          <a:p>
            <a:pPr>
              <a:buFont typeface="Wingdings" panose="05000000000000000000" pitchFamily="2" charset="2"/>
              <a:buChar char="v"/>
            </a:pPr>
            <a:r>
              <a:rPr lang="en-PH" sz="2200" dirty="0">
                <a:latin typeface="Tahoma" panose="020B0604030504040204" pitchFamily="34" charset="0"/>
                <a:ea typeface="Tahoma" panose="020B0604030504040204" pitchFamily="34" charset="0"/>
                <a:cs typeface="Tahoma" panose="020B0604030504040204" pitchFamily="34" charset="0"/>
              </a:rPr>
              <a:t>Epidemiology aims at establishing variational causal claims</a:t>
            </a:r>
          </a:p>
          <a:p>
            <a:pPr lvl="1">
              <a:buFont typeface="Wingdings" panose="05000000000000000000" pitchFamily="2" charset="2"/>
              <a:buChar char="v"/>
            </a:pPr>
            <a:r>
              <a:rPr lang="en-PH" sz="1800" dirty="0">
                <a:latin typeface="Tahoma" panose="020B0604030504040204" pitchFamily="34" charset="0"/>
                <a:ea typeface="Tahoma" panose="020B0604030504040204" pitchFamily="34" charset="0"/>
                <a:cs typeface="Tahoma" panose="020B0604030504040204" pitchFamily="34" charset="0"/>
              </a:rPr>
              <a:t>To study the variability of disease due to variation of exposure.</a:t>
            </a:r>
          </a:p>
          <a:p>
            <a:pPr lvl="1">
              <a:buFont typeface="Wingdings" panose="05000000000000000000" pitchFamily="2" charset="2"/>
              <a:buChar char="v"/>
            </a:pPr>
            <a:r>
              <a:rPr lang="en-PH" sz="1800" dirty="0">
                <a:latin typeface="Tahoma" panose="020B0604030504040204" pitchFamily="34" charset="0"/>
                <a:ea typeface="Tahoma" panose="020B0604030504040204" pitchFamily="34" charset="0"/>
                <a:cs typeface="Tahoma" panose="020B0604030504040204" pitchFamily="34" charset="0"/>
              </a:rPr>
              <a:t>Variation guides causal reasoning.</a:t>
            </a:r>
          </a:p>
          <a:p>
            <a:pPr lvl="1">
              <a:buFont typeface="Wingdings" panose="05000000000000000000" pitchFamily="2" charset="2"/>
              <a:buChar char="v"/>
            </a:pPr>
            <a:endParaRPr lang="en-PH" sz="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200" dirty="0">
                <a:latin typeface="Tahoma" panose="020B0604030504040204" pitchFamily="34" charset="0"/>
                <a:ea typeface="Tahoma" panose="020B0604030504040204" pitchFamily="34" charset="0"/>
                <a:cs typeface="Tahoma" panose="020B0604030504040204" pitchFamily="34" charset="0"/>
              </a:rPr>
              <a:t>Epidemiologist search for causes, want to make asymmetrical statements that have direction.</a:t>
            </a:r>
          </a:p>
          <a:p>
            <a:pPr lvl="1">
              <a:buFont typeface="Wingdings" panose="05000000000000000000" pitchFamily="2" charset="2"/>
              <a:buChar char="v"/>
            </a:pPr>
            <a:r>
              <a:rPr lang="en-PH" sz="1800" dirty="0">
                <a:latin typeface="Tahoma" panose="020B0604030504040204" pitchFamily="34" charset="0"/>
                <a:ea typeface="Tahoma" panose="020B0604030504040204" pitchFamily="34" charset="0"/>
                <a:cs typeface="Tahoma" panose="020B0604030504040204" pitchFamily="34" charset="0"/>
              </a:rPr>
              <a:t>What causes and prevent disease?</a:t>
            </a:r>
          </a:p>
          <a:p>
            <a:pPr lvl="1">
              <a:buFont typeface="Wingdings" panose="05000000000000000000" pitchFamily="2" charset="2"/>
              <a:buChar char="v"/>
            </a:pPr>
            <a:r>
              <a:rPr lang="en-PH" sz="1800" dirty="0">
                <a:latin typeface="Tahoma" panose="020B0604030504040204" pitchFamily="34" charset="0"/>
                <a:ea typeface="Tahoma" panose="020B0604030504040204" pitchFamily="34" charset="0"/>
                <a:cs typeface="Tahoma" panose="020B0604030504040204" pitchFamily="34" charset="0"/>
              </a:rPr>
              <a:t>They seek to establish that an Independent variable </a:t>
            </a:r>
            <a:r>
              <a:rPr lang="en-PH" sz="2400" b="1" i="1" u="sng" dirty="0">
                <a:solidFill>
                  <a:srgbClr val="FF0000"/>
                </a:solidFill>
                <a:latin typeface="Tahoma" panose="020B0604030504040204" pitchFamily="34" charset="0"/>
                <a:ea typeface="Tahoma" panose="020B0604030504040204" pitchFamily="34" charset="0"/>
                <a:cs typeface="Tahoma" panose="020B0604030504040204" pitchFamily="34" charset="0"/>
              </a:rPr>
              <a:t>X </a:t>
            </a:r>
            <a:r>
              <a:rPr lang="en-PH" sz="1800" dirty="0">
                <a:latin typeface="Tahoma" panose="020B0604030504040204" pitchFamily="34" charset="0"/>
                <a:ea typeface="Tahoma" panose="020B0604030504040204" pitchFamily="34" charset="0"/>
                <a:cs typeface="Tahoma" panose="020B0604030504040204" pitchFamily="34" charset="0"/>
              </a:rPr>
              <a:t>causes changes in the Dependent variable </a:t>
            </a:r>
            <a:r>
              <a:rPr lang="en-PH" sz="2400" b="1" i="1" u="sng" dirty="0">
                <a:solidFill>
                  <a:srgbClr val="FF0000"/>
                </a:solidFill>
                <a:latin typeface="Tahoma" panose="020B0604030504040204" pitchFamily="34" charset="0"/>
                <a:ea typeface="Tahoma" panose="020B0604030504040204" pitchFamily="34" charset="0"/>
                <a:cs typeface="Tahoma" panose="020B0604030504040204" pitchFamily="34" charset="0"/>
              </a:rPr>
              <a:t>Y</a:t>
            </a:r>
            <a:r>
              <a:rPr lang="en-PH" sz="1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PH" sz="1800" dirty="0">
                <a:latin typeface="Tahoma" panose="020B0604030504040204" pitchFamily="34" charset="0"/>
                <a:ea typeface="Tahoma" panose="020B0604030504040204" pitchFamily="34" charset="0"/>
                <a:cs typeface="Tahoma" panose="020B0604030504040204" pitchFamily="34" charset="0"/>
              </a:rPr>
              <a:t>and not the reverse.</a:t>
            </a:r>
          </a:p>
          <a:p>
            <a:pPr>
              <a:buFont typeface="Wingdings" panose="05000000000000000000" pitchFamily="2" charset="2"/>
              <a:buChar char="v"/>
            </a:pPr>
            <a:endParaRPr lang="en-PH" sz="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200" dirty="0">
                <a:latin typeface="Tahoma" panose="020B0604030504040204" pitchFamily="34" charset="0"/>
                <a:ea typeface="Tahoma" panose="020B0604030504040204" pitchFamily="34" charset="0"/>
                <a:cs typeface="Tahoma" panose="020B0604030504040204" pitchFamily="34" charset="0"/>
              </a:rPr>
              <a:t>The central problem of cohort studies is to cope with the change that occurs with the passage of </a:t>
            </a:r>
            <a:r>
              <a:rPr lang="en-PH" sz="2200" b="1" i="1" u="sng" dirty="0">
                <a:solidFill>
                  <a:srgbClr val="FF0000"/>
                </a:solidFill>
                <a:latin typeface="Tahoma" panose="020B0604030504040204" pitchFamily="34" charset="0"/>
                <a:ea typeface="Tahoma" panose="020B0604030504040204" pitchFamily="34" charset="0"/>
                <a:cs typeface="Tahoma" panose="020B0604030504040204" pitchFamily="34" charset="0"/>
              </a:rPr>
              <a:t>Time</a:t>
            </a:r>
            <a:r>
              <a:rPr lang="en-PH" sz="2200" dirty="0">
                <a:latin typeface="Tahoma" panose="020B0604030504040204" pitchFamily="34" charset="0"/>
                <a:ea typeface="Tahoma" panose="020B0604030504040204" pitchFamily="34" charset="0"/>
                <a:cs typeface="Tahoma" panose="020B0604030504040204" pitchFamily="34" charset="0"/>
              </a:rPr>
              <a:t>, Yet the study of causal involves the detection of change in a </a:t>
            </a:r>
            <a:r>
              <a:rPr lang="en-PH" sz="2200" b="1" i="1" u="sng" dirty="0">
                <a:solidFill>
                  <a:srgbClr val="FF0000"/>
                </a:solidFill>
                <a:latin typeface="Tahoma" panose="020B0604030504040204" pitchFamily="34" charset="0"/>
                <a:ea typeface="Tahoma" panose="020B0604030504040204" pitchFamily="34" charset="0"/>
                <a:cs typeface="Tahoma" panose="020B0604030504040204" pitchFamily="34" charset="0"/>
              </a:rPr>
              <a:t>Dependent</a:t>
            </a:r>
            <a:r>
              <a:rPr lang="en-PH" sz="2200" dirty="0">
                <a:latin typeface="Tahoma" panose="020B0604030504040204" pitchFamily="34" charset="0"/>
                <a:ea typeface="Tahoma" panose="020B0604030504040204" pitchFamily="34" charset="0"/>
                <a:cs typeface="Tahoma" panose="020B0604030504040204" pitchFamily="34" charset="0"/>
              </a:rPr>
              <a:t> variable by change in an </a:t>
            </a:r>
            <a:r>
              <a:rPr lang="en-PH" sz="2200" b="1" i="1" u="sng" dirty="0">
                <a:solidFill>
                  <a:srgbClr val="FF0000"/>
                </a:solidFill>
                <a:latin typeface="Tahoma" panose="020B0604030504040204" pitchFamily="34" charset="0"/>
                <a:ea typeface="Tahoma" panose="020B0604030504040204" pitchFamily="34" charset="0"/>
                <a:cs typeface="Tahoma" panose="020B0604030504040204" pitchFamily="34" charset="0"/>
              </a:rPr>
              <a:t>Independent</a:t>
            </a:r>
            <a:r>
              <a:rPr lang="en-PH" sz="2200" dirty="0">
                <a:latin typeface="Tahoma" panose="020B0604030504040204" pitchFamily="34" charset="0"/>
                <a:ea typeface="Tahoma" panose="020B0604030504040204" pitchFamily="34" charset="0"/>
                <a:cs typeface="Tahoma" panose="020B0604030504040204" pitchFamily="34" charset="0"/>
              </a:rPr>
              <a:t> variable.</a:t>
            </a:r>
          </a:p>
        </p:txBody>
      </p:sp>
    </p:spTree>
    <p:extLst>
      <p:ext uri="{BB962C8B-B14F-4D97-AF65-F5344CB8AC3E}">
        <p14:creationId xmlns:p14="http://schemas.microsoft.com/office/powerpoint/2010/main" val="3730185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1143000"/>
          </a:xfrm>
        </p:spPr>
        <p:txBody>
          <a:bodyPr/>
          <a:lstStyle/>
          <a:p>
            <a:r>
              <a:rPr lang="en-PH" sz="2800" b="1" dirty="0">
                <a:latin typeface="Tahoma" panose="020B0604030504040204" pitchFamily="34" charset="0"/>
                <a:ea typeface="Tahoma" panose="020B0604030504040204" pitchFamily="34" charset="0"/>
                <a:cs typeface="Tahoma" panose="020B0604030504040204" pitchFamily="34" charset="0"/>
              </a:rPr>
              <a:t>4. Dose-Response Relationship </a:t>
            </a:r>
            <a:br>
              <a:rPr lang="en-PH" sz="2800" b="1" dirty="0">
                <a:latin typeface="Tahoma" panose="020B0604030504040204" pitchFamily="34" charset="0"/>
                <a:ea typeface="Tahoma" panose="020B0604030504040204" pitchFamily="34" charset="0"/>
                <a:cs typeface="Tahoma" panose="020B0604030504040204" pitchFamily="34" charset="0"/>
              </a:rPr>
            </a:br>
            <a:r>
              <a:rPr lang="en-PH" sz="2800" b="1" dirty="0">
                <a:latin typeface="Tahoma" panose="020B0604030504040204" pitchFamily="34" charset="0"/>
                <a:ea typeface="Tahoma" panose="020B0604030504040204" pitchFamily="34" charset="0"/>
                <a:cs typeface="Tahoma" panose="020B0604030504040204" pitchFamily="34" charset="0"/>
              </a:rPr>
              <a:t>(The Biological Gradient)</a:t>
            </a:r>
          </a:p>
        </p:txBody>
      </p:sp>
      <p:sp>
        <p:nvSpPr>
          <p:cNvPr id="3" name="AutoShape 2" descr="https://encrypted-tbn2.gstatic.com/images?q=tbn:ANd9GcQfw8NbmYGtlX4afs3zksxthTJcDd1p0GzUuzIJSuHSSjdkvYm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66800"/>
            <a:ext cx="914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9365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43" y="0"/>
            <a:ext cx="8229600" cy="10668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4. Dose-Response Relationship </a:t>
            </a:r>
            <a:br>
              <a:rPr lang="en-PH" sz="3200" b="1" dirty="0">
                <a:latin typeface="Tahoma" panose="020B0604030504040204" pitchFamily="34" charset="0"/>
                <a:ea typeface="Tahoma" panose="020B0604030504040204" pitchFamily="34" charset="0"/>
                <a:cs typeface="Tahoma" panose="020B0604030504040204" pitchFamily="34" charset="0"/>
              </a:rPr>
            </a:br>
            <a:r>
              <a:rPr lang="en-PH" sz="3200" b="1" dirty="0">
                <a:latin typeface="Tahoma" panose="020B0604030504040204" pitchFamily="34" charset="0"/>
                <a:ea typeface="Tahoma" panose="020B0604030504040204" pitchFamily="34" charset="0"/>
                <a:cs typeface="Tahoma" panose="020B0604030504040204" pitchFamily="34" charset="0"/>
              </a:rPr>
              <a:t>(The Biological Gradient)</a:t>
            </a:r>
            <a:endParaRPr lang="en-PH" sz="3200" dirty="0"/>
          </a:p>
        </p:txBody>
      </p:sp>
      <p:pic>
        <p:nvPicPr>
          <p:cNvPr id="3" name="Picture 2"/>
          <p:cNvPicPr/>
          <p:nvPr/>
        </p:nvPicPr>
        <p:blipFill>
          <a:blip r:embed="rId2" cstate="print"/>
          <a:srcRect/>
          <a:stretch>
            <a:fillRect/>
          </a:stretch>
        </p:blipFill>
        <p:spPr bwMode="auto">
          <a:xfrm>
            <a:off x="10886" y="1066800"/>
            <a:ext cx="8904514" cy="4724400"/>
          </a:xfrm>
          <a:prstGeom prst="rect">
            <a:avLst/>
          </a:prstGeom>
          <a:noFill/>
          <a:ln w="9525">
            <a:solidFill>
              <a:srgbClr val="C00000"/>
            </a:solidFill>
            <a:miter lim="800000"/>
            <a:headEnd/>
            <a:tailEnd/>
          </a:ln>
        </p:spPr>
      </p:pic>
      <p:sp>
        <p:nvSpPr>
          <p:cNvPr id="4" name="TextBox 3"/>
          <p:cNvSpPr txBox="1"/>
          <p:nvPr/>
        </p:nvSpPr>
        <p:spPr>
          <a:xfrm>
            <a:off x="0" y="5842613"/>
            <a:ext cx="8915400" cy="276999"/>
          </a:xfrm>
          <a:prstGeom prst="rect">
            <a:avLst/>
          </a:prstGeom>
          <a:noFill/>
          <a:ln>
            <a:solidFill>
              <a:schemeClr val="accent6"/>
            </a:solidFill>
          </a:ln>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Death rates from lung cancer (per  1000) by number of cigarettes smoked, British male doctors,  1951 –1961 </a:t>
            </a:r>
            <a:endParaRPr lang="en-PH"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45225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763000" cy="9906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4. Dose-Response Relationship </a:t>
            </a:r>
            <a:br>
              <a:rPr lang="en-PH" sz="3200" b="1" dirty="0">
                <a:latin typeface="Tahoma" panose="020B0604030504040204" pitchFamily="34" charset="0"/>
                <a:ea typeface="Tahoma" panose="020B0604030504040204" pitchFamily="34" charset="0"/>
                <a:cs typeface="Tahoma" panose="020B0604030504040204" pitchFamily="34" charset="0"/>
              </a:rPr>
            </a:br>
            <a:r>
              <a:rPr lang="en-PH" sz="3200" b="1" dirty="0">
                <a:latin typeface="Tahoma" panose="020B0604030504040204" pitchFamily="34" charset="0"/>
                <a:ea typeface="Tahoma" panose="020B0604030504040204" pitchFamily="34" charset="0"/>
                <a:cs typeface="Tahoma" panose="020B0604030504040204" pitchFamily="34" charset="0"/>
              </a:rPr>
              <a:t>(The Biological Gradient)</a:t>
            </a:r>
            <a:endParaRPr lang="en-PH" sz="32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228600" y="1295400"/>
            <a:ext cx="8763000" cy="4830763"/>
          </a:xfrm>
        </p:spPr>
        <p:txBody>
          <a:bodyPr/>
          <a:lstStyle/>
          <a:p>
            <a:pPr algn="just">
              <a:buFont typeface="Wingdings" panose="05000000000000000000" pitchFamily="2" charset="2"/>
              <a:buChar char="v"/>
            </a:pPr>
            <a:r>
              <a:rPr lang="en-PH" sz="2500" dirty="0">
                <a:solidFill>
                  <a:srgbClr val="FF0000"/>
                </a:solidFill>
                <a:latin typeface="Tahoma" panose="020B0604030504040204" pitchFamily="34" charset="0"/>
                <a:ea typeface="Tahoma" panose="020B0604030504040204" pitchFamily="34" charset="0"/>
                <a:cs typeface="Tahoma" panose="020B0604030504040204" pitchFamily="34" charset="0"/>
              </a:rPr>
              <a:t>As level of exposure increases, the risk of disease increases</a:t>
            </a:r>
          </a:p>
          <a:p>
            <a:pPr algn="just">
              <a:buFont typeface="Wingdings" panose="05000000000000000000" pitchFamily="2" charset="2"/>
              <a:buChar char="v"/>
            </a:pPr>
            <a:endParaRPr lang="en-PH" sz="800" dirty="0">
              <a:latin typeface="Tahoma" panose="020B0604030504040204" pitchFamily="34" charset="0"/>
              <a:ea typeface="Tahoma" panose="020B0604030504040204" pitchFamily="34" charset="0"/>
              <a:cs typeface="Tahoma" panose="020B0604030504040204" pitchFamily="34" charset="0"/>
            </a:endParaRPr>
          </a:p>
          <a:p>
            <a:pPr algn="just">
              <a:buFont typeface="Wingdings" panose="05000000000000000000" pitchFamily="2" charset="2"/>
              <a:buChar char="v"/>
            </a:pPr>
            <a:r>
              <a:rPr lang="en-PH" sz="2500" dirty="0">
                <a:latin typeface="Tahoma" panose="020B0604030504040204" pitchFamily="34" charset="0"/>
                <a:ea typeface="Tahoma" panose="020B0604030504040204" pitchFamily="34" charset="0"/>
                <a:cs typeface="Tahoma" panose="020B0604030504040204" pitchFamily="34" charset="0"/>
              </a:rPr>
              <a:t>Observed an increase in the magnitude of risk of outcome with the magnitude of exposure</a:t>
            </a:r>
          </a:p>
          <a:p>
            <a:pPr algn="just">
              <a:buFont typeface="Wingdings" panose="05000000000000000000" pitchFamily="2" charset="2"/>
              <a:buChar char="v"/>
            </a:pPr>
            <a:r>
              <a:rPr lang="en-PH" sz="2500" dirty="0">
                <a:latin typeface="Tahoma" panose="020B0604030504040204" pitchFamily="34" charset="0"/>
                <a:ea typeface="Tahoma" panose="020B0604030504040204" pitchFamily="34" charset="0"/>
                <a:cs typeface="Tahoma" panose="020B0604030504040204" pitchFamily="34" charset="0"/>
              </a:rPr>
              <a:t>Unlikely to be explained by bias or undetected confounding</a:t>
            </a:r>
          </a:p>
          <a:p>
            <a:pPr lvl="1" algn="just">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But liver cirrhosis shows strong dose relationship with smoking probably confounded by alcohol</a:t>
            </a:r>
          </a:p>
          <a:p>
            <a:pPr lvl="1" algn="just">
              <a:buFont typeface="Wingdings" panose="05000000000000000000" pitchFamily="2" charset="2"/>
              <a:buChar char="v"/>
            </a:pPr>
            <a:endParaRPr lang="en-PH" sz="800" dirty="0">
              <a:latin typeface="Tahoma" panose="020B0604030504040204" pitchFamily="34" charset="0"/>
              <a:ea typeface="Tahoma" panose="020B0604030504040204" pitchFamily="34" charset="0"/>
              <a:cs typeface="Tahoma" panose="020B0604030504040204" pitchFamily="34" charset="0"/>
            </a:endParaRPr>
          </a:p>
          <a:p>
            <a:pPr algn="just">
              <a:buFont typeface="Wingdings" panose="05000000000000000000" pitchFamily="2" charset="2"/>
              <a:buChar char="v"/>
            </a:pPr>
            <a:r>
              <a:rPr lang="en-PH" sz="2500" dirty="0">
                <a:latin typeface="Tahoma" panose="020B0604030504040204" pitchFamily="34" charset="0"/>
                <a:ea typeface="Tahoma" panose="020B0604030504040204" pitchFamily="34" charset="0"/>
                <a:cs typeface="Tahoma" panose="020B0604030504040204" pitchFamily="34" charset="0"/>
              </a:rPr>
              <a:t>Lack of biological gradient does not rule out causality</a:t>
            </a:r>
          </a:p>
          <a:p>
            <a:pPr lvl="1" algn="just">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Threshold effect</a:t>
            </a:r>
          </a:p>
          <a:p>
            <a:pPr lvl="1" algn="just">
              <a:buFont typeface="Wingdings" panose="05000000000000000000" pitchFamily="2" charset="2"/>
              <a:buChar char="v"/>
            </a:pPr>
            <a:r>
              <a:rPr lang="en-PH" sz="2000" b="1" dirty="0">
                <a:latin typeface="Tahoma" panose="020B0604030504040204" pitchFamily="34" charset="0"/>
                <a:ea typeface="Tahoma" panose="020B0604030504040204" pitchFamily="34" charset="0"/>
                <a:cs typeface="Tahoma" panose="020B0604030504040204" pitchFamily="34" charset="0"/>
              </a:rPr>
              <a:t>J</a:t>
            </a:r>
            <a:r>
              <a:rPr lang="en-PH" sz="2000" dirty="0">
                <a:latin typeface="Tahoma" panose="020B0604030504040204" pitchFamily="34" charset="0"/>
                <a:ea typeface="Tahoma" panose="020B0604030504040204" pitchFamily="34" charset="0"/>
                <a:cs typeface="Tahoma" panose="020B0604030504040204" pitchFamily="34" charset="0"/>
              </a:rPr>
              <a:t> or </a:t>
            </a:r>
            <a:r>
              <a:rPr lang="en-PH" sz="2000" b="1" dirty="0">
                <a:latin typeface="Tahoma" panose="020B0604030504040204" pitchFamily="34" charset="0"/>
                <a:ea typeface="Tahoma" panose="020B0604030504040204" pitchFamily="34" charset="0"/>
                <a:cs typeface="Tahoma" panose="020B0604030504040204" pitchFamily="34" charset="0"/>
              </a:rPr>
              <a:t>U </a:t>
            </a:r>
            <a:r>
              <a:rPr lang="en-PH" sz="2100" dirty="0">
                <a:latin typeface="Tahoma" panose="020B0604030504040204" pitchFamily="34" charset="0"/>
                <a:ea typeface="Tahoma" panose="020B0604030504040204" pitchFamily="34" charset="0"/>
                <a:cs typeface="Tahoma" panose="020B0604030504040204" pitchFamily="34" charset="0"/>
              </a:rPr>
              <a:t>shaped relationship e.g. alcohol</a:t>
            </a:r>
          </a:p>
        </p:txBody>
      </p:sp>
    </p:spTree>
    <p:extLst>
      <p:ext uri="{BB962C8B-B14F-4D97-AF65-F5344CB8AC3E}">
        <p14:creationId xmlns:p14="http://schemas.microsoft.com/office/powerpoint/2010/main" val="3934709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029"/>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5. Temporal relationship (Directionality)</a:t>
            </a:r>
          </a:p>
        </p:txBody>
      </p:sp>
      <p:sp>
        <p:nvSpPr>
          <p:cNvPr id="3" name="Content Placeholder 2"/>
          <p:cNvSpPr>
            <a:spLocks noGrp="1"/>
          </p:cNvSpPr>
          <p:nvPr>
            <p:ph idx="1"/>
          </p:nvPr>
        </p:nvSpPr>
        <p:spPr>
          <a:xfrm>
            <a:off x="152400" y="1447800"/>
            <a:ext cx="8763000" cy="4525963"/>
          </a:xfrm>
        </p:spPr>
        <p:txBody>
          <a:bodyPr/>
          <a:lstStyle/>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The relationship with </a:t>
            </a:r>
            <a:r>
              <a:rPr lang="en-PH" sz="2400" b="1" u="sng" dirty="0">
                <a:latin typeface="Tahoma" panose="020B0604030504040204" pitchFamily="34" charset="0"/>
                <a:ea typeface="Tahoma" panose="020B0604030504040204" pitchFamily="34" charset="0"/>
                <a:cs typeface="Tahoma" panose="020B0604030504040204" pitchFamily="34" charset="0"/>
              </a:rPr>
              <a:t>Time</a:t>
            </a:r>
            <a:r>
              <a:rPr lang="en-PH" sz="2400" b="1" dirty="0">
                <a:latin typeface="Tahoma" panose="020B0604030504040204" pitchFamily="34" charset="0"/>
                <a:ea typeface="Tahoma" panose="020B0604030504040204" pitchFamily="34" charset="0"/>
                <a:cs typeface="Tahoma" panose="020B0604030504040204" pitchFamily="34" charset="0"/>
              </a:rPr>
              <a:t> </a:t>
            </a:r>
            <a:r>
              <a:rPr lang="en-PH" sz="2400" dirty="0">
                <a:latin typeface="Tahoma" panose="020B0604030504040204" pitchFamily="34" charset="0"/>
                <a:ea typeface="Tahoma" panose="020B0604030504040204" pitchFamily="34" charset="0"/>
                <a:cs typeface="Tahoma" panose="020B0604030504040204" pitchFamily="34" charset="0"/>
              </a:rPr>
              <a:t>(</a:t>
            </a:r>
            <a:r>
              <a:rPr lang="en-PH" sz="2400" b="1" i="1" dirty="0">
                <a:solidFill>
                  <a:srgbClr val="C00000"/>
                </a:solidFill>
                <a:latin typeface="Tahoma" panose="020B0604030504040204" pitchFamily="34" charset="0"/>
                <a:ea typeface="Tahoma" panose="020B0604030504040204" pitchFamily="34" charset="0"/>
                <a:cs typeface="Tahoma" panose="020B0604030504040204" pitchFamily="34" charset="0"/>
              </a:rPr>
              <a:t>Time Order</a:t>
            </a:r>
            <a:r>
              <a:rPr lang="en-PH" sz="2400" dirty="0">
                <a:latin typeface="Tahoma" panose="020B0604030504040204" pitchFamily="34" charset="0"/>
                <a:ea typeface="Tahoma" panose="020B0604030504040204" pitchFamily="34" charset="0"/>
                <a:cs typeface="Tahoma" panose="020B0604030504040204" pitchFamily="34" charset="0"/>
              </a:rPr>
              <a:t>) and </a:t>
            </a:r>
            <a:r>
              <a:rPr lang="en-PH" sz="2400" b="1" u="sng" dirty="0">
                <a:solidFill>
                  <a:schemeClr val="tx2"/>
                </a:solidFill>
                <a:latin typeface="Tahoma" panose="020B0604030504040204" pitchFamily="34" charset="0"/>
                <a:ea typeface="Tahoma" panose="020B0604030504040204" pitchFamily="34" charset="0"/>
                <a:cs typeface="Tahoma" panose="020B0604030504040204" pitchFamily="34" charset="0"/>
              </a:rPr>
              <a:t>Direction</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Drinking contaminated water 	       Occurrence of diarrhoea</a:t>
            </a:r>
          </a:p>
          <a:p>
            <a:pPr lvl="1">
              <a:buFont typeface="Wingdings" panose="05000000000000000000" pitchFamily="2" charset="2"/>
              <a:buChar char="v"/>
            </a:pPr>
            <a:endParaRPr lang="en-PH" sz="20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However many chronic cases, because of insidious onset and ignorance of precise induction period, it become hard to establish a temporal sequence as which comes first – the suspected agent or the disease</a:t>
            </a:r>
          </a:p>
          <a:p>
            <a:pPr marL="0" indent="0">
              <a:buNone/>
            </a:pPr>
            <a:endParaRPr lang="en-PH" sz="24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Cause must precede the effect(essential)</a:t>
            </a:r>
          </a:p>
        </p:txBody>
      </p:sp>
      <p:cxnSp>
        <p:nvCxnSpPr>
          <p:cNvPr id="5" name="Straight Arrow Connector 4"/>
          <p:cNvCxnSpPr/>
          <p:nvPr/>
        </p:nvCxnSpPr>
        <p:spPr>
          <a:xfrm>
            <a:off x="4366986" y="2133600"/>
            <a:ext cx="838200" cy="0"/>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91797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9"/>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5. Temporal relationship </a:t>
            </a:r>
            <a:br>
              <a:rPr lang="en-PH" sz="3200" b="1" dirty="0">
                <a:latin typeface="Tahoma" panose="020B0604030504040204" pitchFamily="34" charset="0"/>
                <a:ea typeface="Tahoma" panose="020B0604030504040204" pitchFamily="34" charset="0"/>
                <a:cs typeface="Tahoma" panose="020B0604030504040204" pitchFamily="34" charset="0"/>
              </a:rPr>
            </a:br>
            <a:r>
              <a:rPr lang="en-PH" sz="3200" b="1" dirty="0">
                <a:latin typeface="Tahoma" panose="020B0604030504040204" pitchFamily="34" charset="0"/>
                <a:ea typeface="Tahoma" panose="020B0604030504040204" pitchFamily="34" charset="0"/>
                <a:cs typeface="Tahoma" panose="020B0604030504040204" pitchFamily="34" charset="0"/>
              </a:rPr>
              <a:t>(Relationship with Time)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1"/>
            <a:ext cx="87630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5772833"/>
            <a:ext cx="8305800" cy="707886"/>
          </a:xfrm>
          <a:prstGeom prst="rect">
            <a:avLst/>
          </a:prstGeom>
          <a:noFill/>
        </p:spPr>
        <p:txBody>
          <a:bodyPr wrap="square" rtlCol="0">
            <a:spAutoFit/>
          </a:bodyPr>
          <a:lstStyle/>
          <a:p>
            <a:r>
              <a:rPr lang="en-PH" sz="1100" b="1" i="1" dirty="0" err="1">
                <a:ea typeface="Tahoma" panose="020B0604030504040204" pitchFamily="34" charset="0"/>
                <a:cs typeface="Tahoma" panose="020B0604030504040204" pitchFamily="34" charset="0"/>
              </a:rPr>
              <a:t>Azhar</a:t>
            </a:r>
            <a:r>
              <a:rPr lang="en-PH" sz="1100" b="1" i="1" dirty="0">
                <a:ea typeface="Tahoma" panose="020B0604030504040204" pitchFamily="34" charset="0"/>
                <a:cs typeface="Tahoma" panose="020B0604030504040204" pitchFamily="34" charset="0"/>
              </a:rPr>
              <a:t> G.S,. et al, (2014) Heat-Related Mortality in India: Excess All-Cause Mortality Associated with the 2010 Ahmedabad Heat Wave, PLOS one Vol.9, issue 3</a:t>
            </a:r>
          </a:p>
          <a:p>
            <a:endParaRPr lang="en-PH" dirty="0"/>
          </a:p>
        </p:txBody>
      </p:sp>
    </p:spTree>
    <p:extLst>
      <p:ext uri="{BB962C8B-B14F-4D97-AF65-F5344CB8AC3E}">
        <p14:creationId xmlns:p14="http://schemas.microsoft.com/office/powerpoint/2010/main" val="796141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400"/>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6. Biological plausibility</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Consistency with biological knowledge of the day</a:t>
            </a:r>
          </a:p>
          <a:p>
            <a:pPr lvl="1">
              <a:buFont typeface="Wingdings" panose="05000000000000000000" pitchFamily="2" charset="2"/>
              <a:buChar char="v"/>
            </a:pPr>
            <a:r>
              <a:rPr lang="en-US" sz="2400" dirty="0">
                <a:solidFill>
                  <a:srgbClr val="C00000"/>
                </a:solidFill>
                <a:latin typeface="Tahoma" panose="020B0604030504040204" pitchFamily="34" charset="0"/>
                <a:ea typeface="Tahoma" panose="020B0604030504040204" pitchFamily="34" charset="0"/>
                <a:cs typeface="Tahoma" panose="020B0604030504040204" pitchFamily="34" charset="0"/>
              </a:rPr>
              <a:t>Smoking</a:t>
            </a:r>
            <a:r>
              <a:rPr lang="en-US" sz="2400" dirty="0">
                <a:latin typeface="Tahoma" panose="020B0604030504040204" pitchFamily="34" charset="0"/>
                <a:ea typeface="Tahoma" panose="020B0604030504040204" pitchFamily="34" charset="0"/>
                <a:cs typeface="Tahoma" panose="020B0604030504040204" pitchFamily="34" charset="0"/>
              </a:rPr>
              <a:t> causing </a:t>
            </a:r>
            <a:r>
              <a:rPr lang="en-US" sz="2400" dirty="0">
                <a:solidFill>
                  <a:srgbClr val="C00000"/>
                </a:solidFill>
                <a:latin typeface="Tahoma" panose="020B0604030504040204" pitchFamily="34" charset="0"/>
                <a:ea typeface="Tahoma" panose="020B0604030504040204" pitchFamily="34" charset="0"/>
                <a:cs typeface="Tahoma" panose="020B0604030504040204" pitchFamily="34" charset="0"/>
              </a:rPr>
              <a:t>lung cancer</a:t>
            </a:r>
          </a:p>
          <a:p>
            <a:pPr lvl="1">
              <a:buFont typeface="Wingdings" panose="05000000000000000000" pitchFamily="2" charset="2"/>
              <a:buChar char="v"/>
            </a:pPr>
            <a:r>
              <a:rPr lang="en-US" sz="2400" dirty="0">
                <a:solidFill>
                  <a:srgbClr val="C00000"/>
                </a:solidFill>
                <a:latin typeface="Tahoma" panose="020B0604030504040204" pitchFamily="34" charset="0"/>
                <a:ea typeface="Tahoma" panose="020B0604030504040204" pitchFamily="34" charset="0"/>
                <a:cs typeface="Tahoma" panose="020B0604030504040204" pitchFamily="34" charset="0"/>
              </a:rPr>
              <a:t>Smoking</a:t>
            </a:r>
            <a:r>
              <a:rPr lang="en-US" sz="2400" dirty="0">
                <a:latin typeface="Tahoma" panose="020B0604030504040204" pitchFamily="34" charset="0"/>
                <a:ea typeface="Tahoma" panose="020B0604030504040204" pitchFamily="34" charset="0"/>
                <a:cs typeface="Tahoma" panose="020B0604030504040204" pitchFamily="34" charset="0"/>
              </a:rPr>
              <a:t> causes </a:t>
            </a:r>
            <a:r>
              <a:rPr lang="en-US" sz="2400" dirty="0">
                <a:solidFill>
                  <a:srgbClr val="C00000"/>
                </a:solidFill>
                <a:latin typeface="Tahoma" panose="020B0604030504040204" pitchFamily="34" charset="0"/>
                <a:ea typeface="Tahoma" panose="020B0604030504040204" pitchFamily="34" charset="0"/>
                <a:cs typeface="Tahoma" panose="020B0604030504040204" pitchFamily="34" charset="0"/>
              </a:rPr>
              <a:t>skin cancer</a:t>
            </a:r>
            <a:r>
              <a:rPr lang="en-US" sz="2400" dirty="0">
                <a:latin typeface="Tahoma" panose="020B0604030504040204" pitchFamily="34" charset="0"/>
                <a:ea typeface="Tahoma" panose="020B0604030504040204" pitchFamily="34" charset="0"/>
                <a:cs typeface="Tahoma" panose="020B0604030504040204" pitchFamily="34" charset="0"/>
              </a:rPr>
              <a:t>?  </a:t>
            </a:r>
          </a:p>
          <a:p>
            <a:pPr marL="457200" lvl="1"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US" sz="2800" dirty="0">
                <a:latin typeface="Tahoma" panose="020B0604030504040204" pitchFamily="34" charset="0"/>
                <a:ea typeface="Tahoma" panose="020B0604030504040204" pitchFamily="34" charset="0"/>
                <a:cs typeface="Tahoma" panose="020B0604030504040204" pitchFamily="34" charset="0"/>
              </a:rPr>
              <a:t>Lack of plausibility may simply reflect lack of scientific knowledge</a:t>
            </a:r>
          </a:p>
          <a:p>
            <a:endParaRPr lang="en-PH" sz="2800" dirty="0"/>
          </a:p>
        </p:txBody>
      </p:sp>
    </p:spTree>
    <p:extLst>
      <p:ext uri="{BB962C8B-B14F-4D97-AF65-F5344CB8AC3E}">
        <p14:creationId xmlns:p14="http://schemas.microsoft.com/office/powerpoint/2010/main" val="2556052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9144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7. Coherence</a:t>
            </a:r>
          </a:p>
        </p:txBody>
      </p:sp>
      <p:sp>
        <p:nvSpPr>
          <p:cNvPr id="3" name="Content Placeholder 2"/>
          <p:cNvSpPr>
            <a:spLocks noGrp="1"/>
          </p:cNvSpPr>
          <p:nvPr>
            <p:ph idx="1"/>
          </p:nvPr>
        </p:nvSpPr>
        <p:spPr>
          <a:xfrm>
            <a:off x="152400" y="1143000"/>
            <a:ext cx="8839200" cy="5257800"/>
          </a:xfrm>
        </p:spPr>
        <p:txBody>
          <a:bodyPr/>
          <a:lstStyle/>
          <a:p>
            <a:pPr algn="just">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Cause and effect relationship does not conflict with known natural history and biology of disease</a:t>
            </a:r>
          </a:p>
          <a:p>
            <a:pPr algn="just">
              <a:buFont typeface="Wingdings" panose="05000000000000000000" pitchFamily="2" charset="2"/>
              <a:buChar char="v"/>
            </a:pPr>
            <a:r>
              <a:rPr lang="en-PH" sz="2400" b="1" u="sng" dirty="0">
                <a:latin typeface="Tahoma" panose="020B0604030504040204" pitchFamily="34" charset="0"/>
                <a:ea typeface="Tahoma" panose="020B0604030504040204" pitchFamily="34" charset="0"/>
                <a:cs typeface="Tahoma" panose="020B0604030504040204" pitchFamily="34" charset="0"/>
              </a:rPr>
              <a:t>Theoretical</a:t>
            </a:r>
            <a:r>
              <a:rPr lang="en-PH" sz="2400" b="1" dirty="0">
                <a:latin typeface="Tahoma" panose="020B0604030504040204" pitchFamily="34" charset="0"/>
                <a:ea typeface="Tahoma" panose="020B0604030504040204" pitchFamily="34" charset="0"/>
                <a:cs typeface="Tahoma" panose="020B0604030504040204" pitchFamily="34" charset="0"/>
              </a:rPr>
              <a:t>:  </a:t>
            </a:r>
            <a:r>
              <a:rPr lang="en-PH" sz="2400" dirty="0">
                <a:latin typeface="Tahoma" panose="020B0604030504040204" pitchFamily="34" charset="0"/>
                <a:ea typeface="Tahoma" panose="020B0604030504040204" pitchFamily="34" charset="0"/>
                <a:cs typeface="Tahoma" panose="020B0604030504040204" pitchFamily="34" charset="0"/>
              </a:rPr>
              <a:t>Compatible with pre-existing theory</a:t>
            </a:r>
          </a:p>
          <a:p>
            <a:pPr algn="just">
              <a:buFont typeface="Wingdings" panose="05000000000000000000" pitchFamily="2" charset="2"/>
              <a:buChar char="v"/>
            </a:pPr>
            <a:r>
              <a:rPr lang="en-PH" sz="2400" b="1" u="sng" dirty="0">
                <a:latin typeface="Tahoma" panose="020B0604030504040204" pitchFamily="34" charset="0"/>
                <a:ea typeface="Tahoma" panose="020B0604030504040204" pitchFamily="34" charset="0"/>
                <a:cs typeface="Tahoma" panose="020B0604030504040204" pitchFamily="34" charset="0"/>
              </a:rPr>
              <a:t>Factual</a:t>
            </a:r>
            <a:r>
              <a:rPr lang="en-PH" sz="2400" b="1" dirty="0">
                <a:latin typeface="Tahoma" panose="020B0604030504040204" pitchFamily="34" charset="0"/>
                <a:ea typeface="Tahoma" panose="020B0604030504040204" pitchFamily="34" charset="0"/>
                <a:cs typeface="Tahoma" panose="020B0604030504040204" pitchFamily="34" charset="0"/>
              </a:rPr>
              <a:t>: </a:t>
            </a:r>
            <a:r>
              <a:rPr lang="en-PH" sz="2400" dirty="0">
                <a:latin typeface="Tahoma" panose="020B0604030504040204" pitchFamily="34" charset="0"/>
                <a:ea typeface="Tahoma" panose="020B0604030504040204" pitchFamily="34" charset="0"/>
                <a:cs typeface="Tahoma" panose="020B0604030504040204" pitchFamily="34" charset="0"/>
              </a:rPr>
              <a:t>compatible with pre-existing knowledge</a:t>
            </a:r>
          </a:p>
          <a:p>
            <a:pPr algn="just">
              <a:buFont typeface="Wingdings" panose="05000000000000000000" pitchFamily="2" charset="2"/>
              <a:buChar char="v"/>
            </a:pPr>
            <a:r>
              <a:rPr lang="en-PH" sz="2400" b="1" u="sng" dirty="0">
                <a:latin typeface="Tahoma" panose="020B0604030504040204" pitchFamily="34" charset="0"/>
                <a:ea typeface="Tahoma" panose="020B0604030504040204" pitchFamily="34" charset="0"/>
                <a:cs typeface="Tahoma" panose="020B0604030504040204" pitchFamily="34" charset="0"/>
              </a:rPr>
              <a:t>Biological</a:t>
            </a:r>
            <a:r>
              <a:rPr lang="en-PH" sz="2400" b="1" dirty="0">
                <a:latin typeface="Tahoma" panose="020B0604030504040204" pitchFamily="34" charset="0"/>
                <a:ea typeface="Tahoma" panose="020B0604030504040204" pitchFamily="34" charset="0"/>
                <a:cs typeface="Tahoma" panose="020B0604030504040204" pitchFamily="34" charset="0"/>
              </a:rPr>
              <a:t>: </a:t>
            </a:r>
            <a:r>
              <a:rPr lang="en-PH" sz="2400" dirty="0">
                <a:latin typeface="Tahoma" panose="020B0604030504040204" pitchFamily="34" charset="0"/>
                <a:ea typeface="Tahoma" panose="020B0604030504040204" pitchFamily="34" charset="0"/>
                <a:cs typeface="Tahoma" panose="020B0604030504040204" pitchFamily="34" charset="0"/>
              </a:rPr>
              <a:t>compatible with current biological knowledge from other species or other level of organisation</a:t>
            </a:r>
          </a:p>
          <a:p>
            <a:pPr algn="just">
              <a:buFont typeface="Wingdings" panose="05000000000000000000" pitchFamily="2" charset="2"/>
              <a:buChar char="v"/>
            </a:pPr>
            <a:r>
              <a:rPr lang="en-PH" sz="2400" b="1" u="sng" dirty="0">
                <a:latin typeface="Tahoma" panose="020B0604030504040204" pitchFamily="34" charset="0"/>
                <a:ea typeface="Tahoma" panose="020B0604030504040204" pitchFamily="34" charset="0"/>
                <a:cs typeface="Tahoma" panose="020B0604030504040204" pitchFamily="34" charset="0"/>
              </a:rPr>
              <a:t>Statistical</a:t>
            </a:r>
            <a:r>
              <a:rPr lang="en-PH" sz="2400" b="1" dirty="0">
                <a:latin typeface="Tahoma" panose="020B0604030504040204" pitchFamily="34" charset="0"/>
                <a:ea typeface="Tahoma" panose="020B0604030504040204" pitchFamily="34" charset="0"/>
                <a:cs typeface="Tahoma" panose="020B0604030504040204" pitchFamily="34" charset="0"/>
              </a:rPr>
              <a:t>: </a:t>
            </a:r>
            <a:r>
              <a:rPr lang="en-PH" sz="2400" dirty="0">
                <a:latin typeface="Tahoma" panose="020B0604030504040204" pitchFamily="34" charset="0"/>
                <a:ea typeface="Tahoma" panose="020B0604030504040204" pitchFamily="34" charset="0"/>
                <a:cs typeface="Tahoma" panose="020B0604030504040204" pitchFamily="34" charset="0"/>
              </a:rPr>
              <a:t>compatible with a reasonable statistical model (e.g. dose-response)</a:t>
            </a:r>
          </a:p>
          <a:p>
            <a:pPr algn="just">
              <a:buFont typeface="Wingdings" panose="05000000000000000000" pitchFamily="2" charset="2"/>
              <a:buChar char="v"/>
            </a:pPr>
            <a:r>
              <a:rPr lang="en-PH" sz="2400" b="1" dirty="0">
                <a:latin typeface="Tahoma" panose="020B0604030504040204" pitchFamily="34" charset="0"/>
                <a:ea typeface="Tahoma" panose="020B0604030504040204" pitchFamily="34" charset="0"/>
                <a:cs typeface="Tahoma" panose="020B0604030504040204" pitchFamily="34" charset="0"/>
              </a:rPr>
              <a:t>Correct temporal relationship is essential</a:t>
            </a:r>
            <a:r>
              <a:rPr lang="en-PH" sz="2400" dirty="0">
                <a:latin typeface="Tahoma" panose="020B0604030504040204" pitchFamily="34" charset="0"/>
                <a:ea typeface="Tahoma" panose="020B0604030504040204" pitchFamily="34" charset="0"/>
                <a:cs typeface="Tahoma" panose="020B0604030504040204" pitchFamily="34" charset="0"/>
              </a:rPr>
              <a:t>; then greatest weight may be given to plausibility, consistency and the dose-response relationship. The likelihood of a causal association is heightened when many different types of evidence leading to the same conclusion</a:t>
            </a:r>
          </a:p>
          <a:p>
            <a:pPr algn="just"/>
            <a:endParaRPr lang="en-PH"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38234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771"/>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8. Experiment</a:t>
            </a:r>
          </a:p>
        </p:txBody>
      </p:sp>
      <p:sp>
        <p:nvSpPr>
          <p:cNvPr id="3" name="Content Placeholder 2"/>
          <p:cNvSpPr>
            <a:spLocks noGrp="1"/>
          </p:cNvSpPr>
          <p:nvPr>
            <p:ph idx="1"/>
          </p:nvPr>
        </p:nvSpPr>
        <p:spPr>
          <a:xfrm>
            <a:off x="228600" y="1600200"/>
            <a:ext cx="8763000" cy="4525963"/>
          </a:xfrm>
        </p:spPr>
        <p:txBody>
          <a:bodyPr/>
          <a:lstStyle/>
          <a:p>
            <a:pPr>
              <a:buFont typeface="Wingdings" panose="05000000000000000000" pitchFamily="2" charset="2"/>
              <a:buChar char="v"/>
            </a:pPr>
            <a:r>
              <a:rPr lang="en-PH" sz="2800" b="1" dirty="0">
                <a:solidFill>
                  <a:srgbClr val="C00000"/>
                </a:solidFill>
                <a:latin typeface="Tahoma" panose="020B0604030504040204" pitchFamily="34" charset="0"/>
                <a:ea typeface="Tahoma" panose="020B0604030504040204" pitchFamily="34" charset="0"/>
                <a:cs typeface="Tahoma" panose="020B0604030504040204" pitchFamily="34" charset="0"/>
              </a:rPr>
              <a:t>RCT</a:t>
            </a:r>
            <a:r>
              <a:rPr lang="en-PH" sz="2800" dirty="0">
                <a:latin typeface="Tahoma" panose="020B0604030504040204" pitchFamily="34" charset="0"/>
                <a:ea typeface="Tahoma" panose="020B0604030504040204" pitchFamily="34" charset="0"/>
                <a:cs typeface="Tahoma" panose="020B0604030504040204" pitchFamily="34" charset="0"/>
              </a:rPr>
              <a:t>, the “</a:t>
            </a:r>
            <a:r>
              <a:rPr lang="en-PH" sz="2800" b="1" u="sng" dirty="0">
                <a:latin typeface="Tahoma" panose="020B0604030504040204" pitchFamily="34" charset="0"/>
                <a:ea typeface="Tahoma" panose="020B0604030504040204" pitchFamily="34" charset="0"/>
                <a:cs typeface="Tahoma" panose="020B0604030504040204" pitchFamily="34" charset="0"/>
              </a:rPr>
              <a:t>Gold Standard</a:t>
            </a:r>
            <a:r>
              <a:rPr lang="en-PH" sz="2800" dirty="0">
                <a:latin typeface="Tahoma" panose="020B0604030504040204" pitchFamily="34" charset="0"/>
                <a:ea typeface="Tahoma" panose="020B0604030504040204" pitchFamily="34" charset="0"/>
                <a:cs typeface="Tahoma" panose="020B0604030504040204" pitchFamily="34" charset="0"/>
              </a:rPr>
              <a:t>” for determining causal association</a:t>
            </a:r>
          </a:p>
          <a:p>
            <a:pPr>
              <a:buFont typeface="Wingdings" panose="05000000000000000000" pitchFamily="2" charset="2"/>
              <a:buChar char="v"/>
            </a:pPr>
            <a:endParaRPr lang="en-PH" sz="2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800" b="1" dirty="0">
                <a:solidFill>
                  <a:srgbClr val="C00000"/>
                </a:solidFill>
                <a:latin typeface="Tahoma" panose="020B0604030504040204" pitchFamily="34" charset="0"/>
                <a:ea typeface="Tahoma" panose="020B0604030504040204" pitchFamily="34" charset="0"/>
                <a:cs typeface="Tahoma" panose="020B0604030504040204" pitchFamily="34" charset="0"/>
              </a:rPr>
              <a:t>Reversibility: </a:t>
            </a:r>
            <a:r>
              <a:rPr lang="en-PH" sz="2800" dirty="0">
                <a:latin typeface="Tahoma" panose="020B0604030504040204" pitchFamily="34" charset="0"/>
                <a:ea typeface="Tahoma" panose="020B0604030504040204" pitchFamily="34" charset="0"/>
                <a:cs typeface="Tahoma" panose="020B0604030504040204" pitchFamily="34" charset="0"/>
              </a:rPr>
              <a:t>Removal of exposure leads to a reduction in the risk of the outcome</a:t>
            </a:r>
            <a:endParaRPr lang="en-PH" sz="2800" b="1" i="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746751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886"/>
            <a:ext cx="8229600" cy="11430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8. Experiment: Removal (Reversibility)</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534400" cy="4492625"/>
          </a:xfrm>
          <a:prstGeom prst="rect">
            <a:avLst/>
          </a:prstGeom>
          <a:solidFill>
            <a:schemeClr val="accent3"/>
          </a:solidFill>
          <a:ln>
            <a:solidFill>
              <a:srgbClr val="C00000"/>
            </a:solidFill>
          </a:ln>
          <a:effectLst/>
        </p:spPr>
      </p:pic>
      <p:sp>
        <p:nvSpPr>
          <p:cNvPr id="3" name="TextBox 2"/>
          <p:cNvSpPr txBox="1"/>
          <p:nvPr/>
        </p:nvSpPr>
        <p:spPr>
          <a:xfrm>
            <a:off x="685800" y="1143000"/>
            <a:ext cx="8001000" cy="369332"/>
          </a:xfrm>
          <a:prstGeom prst="rect">
            <a:avLst/>
          </a:prstGeom>
          <a:noFill/>
        </p:spPr>
        <p:txBody>
          <a:bodyPr wrap="squar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Stopping works: cumulative risk of lung cancer mortality</a:t>
            </a:r>
            <a:endParaRPr lang="en-PH"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75944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9. Analogy</a:t>
            </a:r>
          </a:p>
        </p:txBody>
      </p:sp>
      <p:sp>
        <p:nvSpPr>
          <p:cNvPr id="3" name="Content Placeholder 2"/>
          <p:cNvSpPr>
            <a:spLocks noGrp="1"/>
          </p:cNvSpPr>
          <p:nvPr>
            <p:ph idx="1"/>
          </p:nvPr>
        </p:nvSpPr>
        <p:spPr/>
        <p:txBody>
          <a:bodyPr/>
          <a:lstStyle/>
          <a:p>
            <a:r>
              <a:rPr lang="en-PH" dirty="0">
                <a:latin typeface="Tahoma" panose="020B0604030504040204" pitchFamily="34" charset="0"/>
                <a:ea typeface="Tahoma" panose="020B0604030504040204" pitchFamily="34" charset="0"/>
                <a:cs typeface="Tahoma" panose="020B0604030504040204" pitchFamily="34" charset="0"/>
              </a:rPr>
              <a:t>Judging by Analogy</a:t>
            </a:r>
          </a:p>
          <a:p>
            <a:pPr marL="0" indent="0">
              <a:buNone/>
            </a:pPr>
            <a:endParaRPr lang="en-PH" dirty="0">
              <a:latin typeface="Tahoma" panose="020B0604030504040204" pitchFamily="34" charset="0"/>
              <a:ea typeface="Tahoma" panose="020B0604030504040204" pitchFamily="34" charset="0"/>
              <a:cs typeface="Tahoma" panose="020B0604030504040204" pitchFamily="34" charset="0"/>
            </a:endParaRPr>
          </a:p>
          <a:p>
            <a:r>
              <a:rPr lang="en-PH" dirty="0">
                <a:latin typeface="Tahoma" panose="020B0604030504040204" pitchFamily="34" charset="0"/>
                <a:ea typeface="Tahoma" panose="020B0604030504040204" pitchFamily="34" charset="0"/>
                <a:cs typeface="Tahoma" panose="020B0604030504040204" pitchFamily="34" charset="0"/>
              </a:rPr>
              <a:t>Similarities between observed association and other associations</a:t>
            </a:r>
          </a:p>
        </p:txBody>
      </p:sp>
    </p:spTree>
    <p:extLst>
      <p:ext uri="{BB962C8B-B14F-4D97-AF65-F5344CB8AC3E}">
        <p14:creationId xmlns:p14="http://schemas.microsoft.com/office/powerpoint/2010/main" val="1708707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7231832" cy="11430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Significance of Epidemiology</a:t>
            </a:r>
          </a:p>
        </p:txBody>
      </p:sp>
      <p:sp>
        <p:nvSpPr>
          <p:cNvPr id="3" name="Content Placeholder 2"/>
          <p:cNvSpPr>
            <a:spLocks noGrp="1"/>
          </p:cNvSpPr>
          <p:nvPr>
            <p:ph idx="1"/>
          </p:nvPr>
        </p:nvSpPr>
        <p:spPr>
          <a:xfrm>
            <a:off x="304800" y="1371600"/>
            <a:ext cx="8229600" cy="4724400"/>
          </a:xfrm>
        </p:spPr>
        <p:txBody>
          <a:bodyPr/>
          <a:lstStyle/>
          <a:p>
            <a:pPr marL="0" indent="0">
              <a:buNone/>
            </a:pPr>
            <a:r>
              <a:rPr lang="en-PH" sz="2400" b="1" dirty="0">
                <a:latin typeface="Tahoma" panose="020B0604030504040204" pitchFamily="34" charset="0"/>
                <a:ea typeface="Tahoma" panose="020B0604030504040204" pitchFamily="34" charset="0"/>
                <a:cs typeface="Tahoma" panose="020B0604030504040204" pitchFamily="34" charset="0"/>
              </a:rPr>
              <a:t>Establish variation using:</a:t>
            </a:r>
          </a:p>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Descriptive epidemiology (studies)</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Study of </a:t>
            </a:r>
            <a:r>
              <a:rPr lang="en-PH" sz="2000" dirty="0">
                <a:solidFill>
                  <a:schemeClr val="accent2"/>
                </a:solidFill>
                <a:latin typeface="Tahoma" panose="020B0604030504040204" pitchFamily="34" charset="0"/>
                <a:ea typeface="Tahoma" panose="020B0604030504040204" pitchFamily="34" charset="0"/>
                <a:cs typeface="Tahoma" panose="020B0604030504040204" pitchFamily="34" charset="0"/>
              </a:rPr>
              <a:t>distribution</a:t>
            </a:r>
            <a:r>
              <a:rPr lang="en-PH" sz="2000" dirty="0">
                <a:latin typeface="Tahoma" panose="020B0604030504040204" pitchFamily="34" charset="0"/>
                <a:ea typeface="Tahoma" panose="020B0604030504040204" pitchFamily="34" charset="0"/>
                <a:cs typeface="Tahoma" panose="020B0604030504040204" pitchFamily="34" charset="0"/>
              </a:rPr>
              <a:t> of diseases</a:t>
            </a:r>
          </a:p>
          <a:p>
            <a:pPr marL="457200" lvl="1" indent="0">
              <a:buNone/>
            </a:pPr>
            <a:endParaRPr lang="en-PH" sz="20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Analytical epidemiology (studies)</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Study of determinants of diseases</a:t>
            </a:r>
          </a:p>
          <a:p>
            <a:pPr lvl="2">
              <a:buFont typeface="Wingdings" panose="05000000000000000000" pitchFamily="2" charset="2"/>
              <a:buChar char="v"/>
            </a:pPr>
            <a:r>
              <a:rPr lang="en-PH" sz="1800" dirty="0">
                <a:solidFill>
                  <a:schemeClr val="accent2"/>
                </a:solidFill>
                <a:latin typeface="Tahoma" panose="020B0604030504040204" pitchFamily="34" charset="0"/>
                <a:ea typeface="Tahoma" panose="020B0604030504040204" pitchFamily="34" charset="0"/>
                <a:cs typeface="Tahoma" panose="020B0604030504040204" pitchFamily="34" charset="0"/>
              </a:rPr>
              <a:t>Association</a:t>
            </a:r>
            <a:r>
              <a:rPr lang="en-PH" sz="1800" dirty="0">
                <a:latin typeface="Tahoma" panose="020B0604030504040204" pitchFamily="34" charset="0"/>
                <a:ea typeface="Tahoma" panose="020B0604030504040204" pitchFamily="34" charset="0"/>
                <a:cs typeface="Tahoma" panose="020B0604030504040204" pitchFamily="34" charset="0"/>
              </a:rPr>
              <a:t> of exposure to disease</a:t>
            </a:r>
          </a:p>
          <a:p>
            <a:pPr marL="914400" lvl="2" indent="0">
              <a:buNone/>
            </a:pPr>
            <a:endParaRPr lang="en-PH" sz="1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Social Epidemiology</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Study of relations between </a:t>
            </a:r>
            <a:r>
              <a:rPr lang="en-PH" sz="2000" dirty="0">
                <a:solidFill>
                  <a:schemeClr val="accent2"/>
                </a:solidFill>
                <a:latin typeface="Tahoma" panose="020B0604030504040204" pitchFamily="34" charset="0"/>
                <a:ea typeface="Tahoma" panose="020B0604030504040204" pitchFamily="34" charset="0"/>
                <a:cs typeface="Tahoma" panose="020B0604030504040204" pitchFamily="34" charset="0"/>
              </a:rPr>
              <a:t>social factors </a:t>
            </a:r>
            <a:r>
              <a:rPr lang="en-PH" sz="2000" dirty="0">
                <a:latin typeface="Tahoma" panose="020B0604030504040204" pitchFamily="34" charset="0"/>
                <a:ea typeface="Tahoma" panose="020B0604030504040204" pitchFamily="34" charset="0"/>
                <a:cs typeface="Tahoma" panose="020B0604030504040204" pitchFamily="34" charset="0"/>
              </a:rPr>
              <a:t>and disease in populations</a:t>
            </a:r>
          </a:p>
          <a:p>
            <a:pPr lvl="1">
              <a:buFont typeface="Wingdings" panose="05000000000000000000" pitchFamily="2" charset="2"/>
              <a:buChar char="v"/>
            </a:pPr>
            <a:r>
              <a:rPr lang="en-PH" sz="2000" dirty="0">
                <a:latin typeface="Tahoma" panose="020B0604030504040204" pitchFamily="34" charset="0"/>
                <a:ea typeface="Tahoma" panose="020B0604030504040204" pitchFamily="34" charset="0"/>
                <a:cs typeface="Tahoma" panose="020B0604030504040204" pitchFamily="34" charset="0"/>
              </a:rPr>
              <a:t>Ethinicity, gender, socio-economic status</a:t>
            </a:r>
          </a:p>
        </p:txBody>
      </p:sp>
    </p:spTree>
    <p:extLst>
      <p:ext uri="{BB962C8B-B14F-4D97-AF65-F5344CB8AC3E}">
        <p14:creationId xmlns:p14="http://schemas.microsoft.com/office/powerpoint/2010/main" val="3157536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sz="3100" b="1" dirty="0">
                <a:latin typeface="Tahoma" panose="020B0604030504040204" pitchFamily="34" charset="0"/>
                <a:ea typeface="Tahoma" panose="020B0604030504040204" pitchFamily="34" charset="0"/>
                <a:cs typeface="Tahoma" panose="020B0604030504040204" pitchFamily="34" charset="0"/>
              </a:rPr>
              <a:t>DERIVING CAUSAL INFERENCES:  EXA</a:t>
            </a:r>
            <a:r>
              <a:rPr lang="en-US" sz="3200" b="1" dirty="0">
                <a:latin typeface="Tahoma" panose="020B0604030504040204" pitchFamily="34" charset="0"/>
                <a:ea typeface="Tahoma" panose="020B0604030504040204" pitchFamily="34" charset="0"/>
                <a:cs typeface="Tahoma" panose="020B0604030504040204" pitchFamily="34" charset="0"/>
              </a:rPr>
              <a:t>MPLE</a:t>
            </a:r>
          </a:p>
        </p:txBody>
      </p:sp>
      <p:sp>
        <p:nvSpPr>
          <p:cNvPr id="3" name="Content Placeholder 2"/>
          <p:cNvSpPr>
            <a:spLocks noGrp="1"/>
          </p:cNvSpPr>
          <p:nvPr>
            <p:ph idx="1"/>
          </p:nvPr>
        </p:nvSpPr>
        <p:spPr>
          <a:xfrm>
            <a:off x="457200" y="1219200"/>
            <a:ext cx="8229600" cy="4906963"/>
          </a:xfrm>
        </p:spPr>
        <p:txBody>
          <a:bodyPr>
            <a:normAutofit/>
          </a:bodyPr>
          <a:lstStyle/>
          <a:p>
            <a:pPr>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Until the 1980s, the major causes of peptic ulcer disease were considered to be </a:t>
            </a:r>
            <a:r>
              <a:rPr lang="en-US" sz="2400" b="1" dirty="0">
                <a:latin typeface="Tahoma" panose="020B0604030504040204" pitchFamily="34" charset="0"/>
                <a:ea typeface="Tahoma" panose="020B0604030504040204" pitchFamily="34" charset="0"/>
                <a:cs typeface="Tahoma" panose="020B0604030504040204" pitchFamily="34" charset="0"/>
              </a:rPr>
              <a:t>stress and lifestyle factors</a:t>
            </a:r>
            <a:r>
              <a:rPr lang="en-US" sz="2400" dirty="0">
                <a:latin typeface="Tahoma" panose="020B0604030504040204" pitchFamily="34" charset="0"/>
                <a:ea typeface="Tahoma" panose="020B0604030504040204" pitchFamily="34" charset="0"/>
                <a:cs typeface="Tahoma" panose="020B0604030504040204" pitchFamily="34" charset="0"/>
              </a:rPr>
              <a:t>, including smoking</a:t>
            </a:r>
          </a:p>
          <a:p>
            <a:pPr>
              <a:buFont typeface="Wingdings" panose="05000000000000000000" pitchFamily="2" charset="2"/>
              <a:buChar char="v"/>
            </a:pPr>
            <a:endParaRPr lang="en-US" sz="24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In 1984, </a:t>
            </a:r>
            <a:r>
              <a:rPr lang="en-US" sz="2400" b="1" dirty="0">
                <a:latin typeface="Tahoma" panose="020B0604030504040204" pitchFamily="34" charset="0"/>
                <a:ea typeface="Tahoma" panose="020B0604030504040204" pitchFamily="34" charset="0"/>
                <a:cs typeface="Tahoma" panose="020B0604030504040204" pitchFamily="34" charset="0"/>
              </a:rPr>
              <a:t>Australian physicians </a:t>
            </a:r>
            <a:r>
              <a:rPr lang="en-US" sz="2400" dirty="0">
                <a:latin typeface="Tahoma" panose="020B0604030504040204" pitchFamily="34" charset="0"/>
                <a:ea typeface="Tahoma" panose="020B0604030504040204" pitchFamily="34" charset="0"/>
                <a:cs typeface="Tahoma" panose="020B0604030504040204" pitchFamily="34" charset="0"/>
              </a:rPr>
              <a:t>Drs. Barry J. Marshall and J. Robin Warren reported that they had observed small curved bacteria colonizing the lower part of the stomach in patients with gastritis and peptic ulcers</a:t>
            </a:r>
          </a:p>
          <a:p>
            <a:pPr>
              <a:buFont typeface="Wingdings" panose="05000000000000000000" pitchFamily="2" charset="2"/>
              <a:buChar char="v"/>
            </a:pPr>
            <a:endParaRPr lang="en-US" sz="24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After several attempts, Marshall succeeded in cultivating a hitherto unknown bacterial species (later named </a:t>
            </a:r>
            <a:r>
              <a:rPr lang="en-US" sz="2400" i="1" dirty="0">
                <a:solidFill>
                  <a:srgbClr val="C00000"/>
                </a:solidFill>
                <a:latin typeface="Tahoma" panose="020B0604030504040204" pitchFamily="34" charset="0"/>
                <a:ea typeface="Tahoma" panose="020B0604030504040204" pitchFamily="34" charset="0"/>
                <a:cs typeface="Tahoma" panose="020B0604030504040204" pitchFamily="34" charset="0"/>
              </a:rPr>
              <a:t>Helicobacter pylori</a:t>
            </a:r>
            <a:r>
              <a:rPr lang="en-US" sz="2400"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from several of these biopsies </a:t>
            </a:r>
          </a:p>
          <a:p>
            <a:pPr>
              <a:buFont typeface="Wingdings" panose="05000000000000000000" pitchFamily="2" charset="2"/>
              <a:buChar char="v"/>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7985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0"/>
            <a:ext cx="8839200" cy="5029200"/>
          </a:xfrm>
        </p:spPr>
        <p:txBody>
          <a:bodyPr>
            <a:noAutofit/>
          </a:bodyPr>
          <a:lstStyle/>
          <a:p>
            <a:pPr>
              <a:buFont typeface="Wingdings" panose="05000000000000000000" pitchFamily="2" charset="2"/>
              <a:buChar char="v"/>
            </a:pPr>
            <a:r>
              <a:rPr lang="en-US" sz="2500" dirty="0">
                <a:latin typeface="Tahoma" panose="020B0604030504040204" pitchFamily="34" charset="0"/>
                <a:ea typeface="Tahoma" panose="020B0604030504040204" pitchFamily="34" charset="0"/>
                <a:cs typeface="Tahoma" panose="020B0604030504040204" pitchFamily="34" charset="0"/>
              </a:rPr>
              <a:t>Together they found that the organism was present in almost all patients with gastric inflammation or peptic ulcer</a:t>
            </a:r>
          </a:p>
          <a:p>
            <a:pPr>
              <a:buFont typeface="Wingdings" panose="05000000000000000000" pitchFamily="2" charset="2"/>
              <a:buChar char="v"/>
            </a:pPr>
            <a:endParaRPr lang="en-US" sz="25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US" sz="2500" dirty="0">
                <a:latin typeface="Tahoma" panose="020B0604030504040204" pitchFamily="34" charset="0"/>
                <a:ea typeface="Tahoma" panose="020B0604030504040204" pitchFamily="34" charset="0"/>
                <a:cs typeface="Tahoma" panose="020B0604030504040204" pitchFamily="34" charset="0"/>
              </a:rPr>
              <a:t>Many of these patients had biopsies performed which showed evidence of inflammation present in the gastric mucosa close to where the bacteria were seen</a:t>
            </a:r>
          </a:p>
          <a:p>
            <a:pPr>
              <a:buFont typeface="Wingdings" panose="05000000000000000000" pitchFamily="2" charset="2"/>
              <a:buChar char="v"/>
            </a:pPr>
            <a:endParaRPr lang="en-US" sz="25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US" sz="2500" dirty="0">
                <a:latin typeface="Tahoma" panose="020B0604030504040204" pitchFamily="34" charset="0"/>
                <a:ea typeface="Tahoma" panose="020B0604030504040204" pitchFamily="34" charset="0"/>
                <a:cs typeface="Tahoma" panose="020B0604030504040204" pitchFamily="34" charset="0"/>
              </a:rPr>
              <a:t>Based on these results, they proposed that </a:t>
            </a:r>
            <a:r>
              <a:rPr lang="en-US" sz="2500" i="1" dirty="0">
                <a:latin typeface="Tahoma" panose="020B0604030504040204" pitchFamily="34" charset="0"/>
                <a:ea typeface="Tahoma" panose="020B0604030504040204" pitchFamily="34" charset="0"/>
                <a:cs typeface="Tahoma" panose="020B0604030504040204" pitchFamily="34" charset="0"/>
              </a:rPr>
              <a:t>Helicobacter pylori</a:t>
            </a:r>
            <a:r>
              <a:rPr lang="en-US" sz="2500" dirty="0">
                <a:latin typeface="Tahoma" panose="020B0604030504040204" pitchFamily="34" charset="0"/>
                <a:ea typeface="Tahoma" panose="020B0604030504040204" pitchFamily="34" charset="0"/>
                <a:cs typeface="Tahoma" panose="020B0604030504040204" pitchFamily="34" charset="0"/>
              </a:rPr>
              <a:t> is involved in the etiology of these diseases. It was subsequently shown that the ulcer was often not cured until </a:t>
            </a:r>
            <a:r>
              <a:rPr lang="en-US" sz="2500" i="1" dirty="0">
                <a:latin typeface="Tahoma" panose="020B0604030504040204" pitchFamily="34" charset="0"/>
                <a:ea typeface="Tahoma" panose="020B0604030504040204" pitchFamily="34" charset="0"/>
                <a:cs typeface="Tahoma" panose="020B0604030504040204" pitchFamily="34" charset="0"/>
              </a:rPr>
              <a:t>Helicobacter pylori</a:t>
            </a:r>
            <a:r>
              <a:rPr lang="en-US" sz="2500" dirty="0">
                <a:latin typeface="Tahoma" panose="020B0604030504040204" pitchFamily="34" charset="0"/>
                <a:ea typeface="Tahoma" panose="020B0604030504040204" pitchFamily="34" charset="0"/>
                <a:cs typeface="Tahoma" panose="020B0604030504040204" pitchFamily="34" charset="0"/>
              </a:rPr>
              <a:t> had been eliminated.</a:t>
            </a:r>
          </a:p>
          <a:p>
            <a:pPr>
              <a:buFont typeface="Wingdings" panose="05000000000000000000" pitchFamily="2" charset="2"/>
              <a:buChar char="v"/>
            </a:pP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397163" y="166254"/>
            <a:ext cx="8525164"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ZA" dirty="0">
                <a:solidFill>
                  <a:srgbClr val="FF0000"/>
                </a:solidFill>
                <a:latin typeface="Tahoma" panose="020B0604030504040204" pitchFamily="34" charset="0"/>
                <a:ea typeface="Tahoma" panose="020B0604030504040204" pitchFamily="34" charset="0"/>
                <a:cs typeface="Tahoma" panose="020B0604030504040204" pitchFamily="34" charset="0"/>
              </a:rPr>
              <a:t>He drank a </a:t>
            </a:r>
            <a:r>
              <a:rPr lang="en-ZA" dirty="0">
                <a:solidFill>
                  <a:srgbClr val="FF0000"/>
                </a:solidFill>
                <a:latin typeface="Tahoma" panose="020B0604030504040204" pitchFamily="34" charset="0"/>
                <a:ea typeface="Tahoma" panose="020B0604030504040204" pitchFamily="34" charset="0"/>
                <a:cs typeface="Tahoma" panose="020B0604030504040204" pitchFamily="34" charset="0"/>
                <a:hlinkClick r:id="rId2" tooltip="Petri dish"/>
              </a:rPr>
              <a:t>Petri dish</a:t>
            </a:r>
            <a:r>
              <a:rPr lang="en-ZA" dirty="0">
                <a:solidFill>
                  <a:srgbClr val="FF0000"/>
                </a:solidFill>
                <a:latin typeface="Tahoma" panose="020B0604030504040204" pitchFamily="34" charset="0"/>
                <a:ea typeface="Tahoma" panose="020B0604030504040204" pitchFamily="34" charset="0"/>
                <a:cs typeface="Tahoma" panose="020B0604030504040204" pitchFamily="34" charset="0"/>
              </a:rPr>
              <a:t> containing cultured </a:t>
            </a:r>
            <a:r>
              <a:rPr lang="en-ZA" i="1" dirty="0">
                <a:solidFill>
                  <a:srgbClr val="FF0000"/>
                </a:solidFill>
                <a:latin typeface="Tahoma" panose="020B0604030504040204" pitchFamily="34" charset="0"/>
                <a:ea typeface="Tahoma" panose="020B0604030504040204" pitchFamily="34" charset="0"/>
                <a:cs typeface="Tahoma" panose="020B0604030504040204" pitchFamily="34" charset="0"/>
              </a:rPr>
              <a:t>H. pylori</a:t>
            </a:r>
            <a:r>
              <a:rPr lang="en-ZA" dirty="0">
                <a:solidFill>
                  <a:srgbClr val="FF0000"/>
                </a:solidFill>
                <a:latin typeface="Tahoma" panose="020B0604030504040204" pitchFamily="34" charset="0"/>
                <a:ea typeface="Tahoma" panose="020B0604030504040204" pitchFamily="34" charset="0"/>
                <a:cs typeface="Tahoma" panose="020B0604030504040204" pitchFamily="34" charset="0"/>
              </a:rPr>
              <a:t>, expecting to develop, perhaps years later, an ulcer. He was surprised when, only three days later, he developed vague nausea and </a:t>
            </a:r>
            <a:r>
              <a:rPr lang="en-ZA" dirty="0">
                <a:solidFill>
                  <a:srgbClr val="FF0000"/>
                </a:solidFill>
                <a:latin typeface="Tahoma" panose="020B0604030504040204" pitchFamily="34" charset="0"/>
                <a:ea typeface="Tahoma" panose="020B0604030504040204" pitchFamily="34" charset="0"/>
                <a:cs typeface="Tahoma" panose="020B0604030504040204" pitchFamily="34" charset="0"/>
                <a:hlinkClick r:id="rId3" tooltip="Halitosis"/>
              </a:rPr>
              <a:t>halitosis</a:t>
            </a:r>
            <a:endParaRPr lang="en-ZA"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649117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839200" cy="5029200"/>
          </a:xfrm>
        </p:spPr>
        <p:txBody>
          <a:bodyPr>
            <a:noAutofit/>
          </a:bodyPr>
          <a:lstStyle/>
          <a:p>
            <a:pPr>
              <a:buNone/>
            </a:pPr>
            <a:r>
              <a:rPr lang="en-US" sz="2400" b="1" dirty="0">
                <a:latin typeface="Tahoma" panose="020B0604030504040204" pitchFamily="34" charset="0"/>
                <a:ea typeface="Tahoma" panose="020B0604030504040204" pitchFamily="34" charset="0"/>
                <a:cs typeface="Tahoma" panose="020B0604030504040204" pitchFamily="34" charset="0"/>
              </a:rPr>
              <a:t>1.    </a:t>
            </a:r>
            <a:r>
              <a:rPr lang="en-US" sz="2400" b="1" u="sng" dirty="0">
                <a:latin typeface="Tahoma" panose="020B0604030504040204" pitchFamily="34" charset="0"/>
                <a:ea typeface="Tahoma" panose="020B0604030504040204" pitchFamily="34" charset="0"/>
                <a:cs typeface="Tahoma" panose="020B0604030504040204" pitchFamily="34" charset="0"/>
              </a:rPr>
              <a:t>Temporal relationship</a:t>
            </a:r>
            <a:r>
              <a:rPr lang="en-US" sz="2400" b="1" dirty="0">
                <a:latin typeface="Tahoma" panose="020B0604030504040204" pitchFamily="34" charset="0"/>
                <a:ea typeface="Tahoma" panose="020B0604030504040204" pitchFamily="34" charset="0"/>
                <a:cs typeface="Tahoma" panose="020B0604030504040204" pitchFamily="34" charset="0"/>
              </a:rPr>
              <a:t>    </a:t>
            </a:r>
          </a:p>
          <a:p>
            <a:pPr>
              <a:buFont typeface="Wingdings" panose="05000000000000000000" pitchFamily="2" charset="2"/>
              <a:buChar char="v"/>
            </a:pPr>
            <a:r>
              <a:rPr lang="en-US" sz="2400" i="1" dirty="0">
                <a:latin typeface="Tahoma" panose="020B0604030504040204" pitchFamily="34" charset="0"/>
                <a:ea typeface="Tahoma" panose="020B0604030504040204" pitchFamily="34" charset="0"/>
                <a:cs typeface="Tahoma" panose="020B0604030504040204" pitchFamily="34" charset="0"/>
              </a:rPr>
              <a:t>Helicobacter pylori</a:t>
            </a:r>
            <a:r>
              <a:rPr lang="en-US" sz="2400" dirty="0">
                <a:latin typeface="Tahoma" panose="020B0604030504040204" pitchFamily="34" charset="0"/>
                <a:ea typeface="Tahoma" panose="020B0604030504040204" pitchFamily="34" charset="0"/>
                <a:cs typeface="Tahoma" panose="020B0604030504040204" pitchFamily="34" charset="0"/>
              </a:rPr>
              <a:t> is clearly linked to chronic gastritis. About 11% of chronic gastritis patients will go on to have duodenal ulcers over a 10-year period.    </a:t>
            </a:r>
          </a:p>
          <a:p>
            <a:pPr>
              <a:buNone/>
            </a:pPr>
            <a:endParaRPr lang="en-US" sz="2400" dirty="0">
              <a:latin typeface="Tahoma" panose="020B0604030504040204" pitchFamily="34" charset="0"/>
              <a:ea typeface="Tahoma" panose="020B0604030504040204" pitchFamily="34" charset="0"/>
              <a:cs typeface="Tahoma" panose="020B0604030504040204" pitchFamily="34" charset="0"/>
            </a:endParaRPr>
          </a:p>
          <a:p>
            <a:pPr>
              <a:buNone/>
            </a:pPr>
            <a:r>
              <a:rPr lang="en-US" sz="2400" b="1" dirty="0">
                <a:latin typeface="Tahoma" panose="020B0604030504040204" pitchFamily="34" charset="0"/>
                <a:ea typeface="Tahoma" panose="020B0604030504040204" pitchFamily="34" charset="0"/>
                <a:cs typeface="Tahoma" panose="020B0604030504040204" pitchFamily="34" charset="0"/>
              </a:rPr>
              <a:t> 2.    </a:t>
            </a:r>
            <a:r>
              <a:rPr lang="en-US" sz="2400" b="1" u="sng" dirty="0">
                <a:latin typeface="Tahoma" panose="020B0604030504040204" pitchFamily="34" charset="0"/>
                <a:ea typeface="Tahoma" panose="020B0604030504040204" pitchFamily="34" charset="0"/>
                <a:cs typeface="Tahoma" panose="020B0604030504040204" pitchFamily="34" charset="0"/>
              </a:rPr>
              <a:t>Strength of the relationship</a:t>
            </a:r>
            <a:r>
              <a:rPr lang="en-US" sz="2400" b="1" dirty="0">
                <a:latin typeface="Tahoma" panose="020B0604030504040204" pitchFamily="34" charset="0"/>
                <a:ea typeface="Tahoma" panose="020B0604030504040204" pitchFamily="34" charset="0"/>
                <a:cs typeface="Tahoma" panose="020B0604030504040204" pitchFamily="34" charset="0"/>
              </a:rPr>
              <a:t>   </a:t>
            </a:r>
          </a:p>
          <a:p>
            <a:pPr>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i="1" dirty="0">
                <a:latin typeface="Tahoma" panose="020B0604030504040204" pitchFamily="34" charset="0"/>
                <a:ea typeface="Tahoma" panose="020B0604030504040204" pitchFamily="34" charset="0"/>
                <a:cs typeface="Tahoma" panose="020B0604030504040204" pitchFamily="34" charset="0"/>
              </a:rPr>
              <a:t>Helicobacter pylori</a:t>
            </a:r>
            <a:r>
              <a:rPr lang="en-US" sz="2400" dirty="0">
                <a:latin typeface="Tahoma" panose="020B0604030504040204" pitchFamily="34" charset="0"/>
                <a:ea typeface="Tahoma" panose="020B0604030504040204" pitchFamily="34" charset="0"/>
                <a:cs typeface="Tahoma" panose="020B0604030504040204" pitchFamily="34" charset="0"/>
              </a:rPr>
              <a:t> is found in at least 90% of patients with duodenal ulcer. </a:t>
            </a:r>
          </a:p>
          <a:p>
            <a:pPr>
              <a:buNone/>
            </a:pPr>
            <a:r>
              <a:rPr lang="en-US" sz="2400" dirty="0">
                <a:latin typeface="Tahoma" panose="020B0604030504040204" pitchFamily="34" charset="0"/>
                <a:ea typeface="Tahoma" panose="020B0604030504040204" pitchFamily="34" charset="0"/>
                <a:cs typeface="Tahoma" panose="020B0604030504040204" pitchFamily="34" charset="0"/>
              </a:rPr>
              <a:t>	In at least one population reported to lack duodenal ulcers, a northern Australian aboriginal tribe that is isolated from other people, it has never been found.   </a:t>
            </a:r>
          </a:p>
          <a:p>
            <a:pPr>
              <a:buNone/>
            </a:pPr>
            <a:r>
              <a:rPr lang="en-US" sz="2400" dirty="0">
                <a:latin typeface="Tahoma" panose="020B0604030504040204" pitchFamily="34" charset="0"/>
                <a:ea typeface="Tahoma" panose="020B0604030504040204" pitchFamily="34" charset="0"/>
                <a:cs typeface="Tahoma" panose="020B0604030504040204" pitchFamily="34" charset="0"/>
              </a:rPr>
              <a:t> </a:t>
            </a:r>
          </a:p>
        </p:txBody>
      </p:sp>
      <p:sp>
        <p:nvSpPr>
          <p:cNvPr id="2" name="TextBox 1"/>
          <p:cNvSpPr txBox="1"/>
          <p:nvPr/>
        </p:nvSpPr>
        <p:spPr>
          <a:xfrm>
            <a:off x="152400" y="152400"/>
            <a:ext cx="8839200" cy="830997"/>
          </a:xfrm>
          <a:prstGeom prst="rect">
            <a:avLst/>
          </a:prstGeom>
          <a:noFill/>
        </p:spPr>
        <p:txBody>
          <a:bodyPr wrap="squar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Assessment of the Evidence Suggesting </a:t>
            </a:r>
            <a:r>
              <a:rPr lang="en-US" sz="2400" b="1" i="1" dirty="0">
                <a:latin typeface="Tahoma" panose="020B0604030504040204" pitchFamily="34" charset="0"/>
                <a:ea typeface="Tahoma" panose="020B0604030504040204" pitchFamily="34" charset="0"/>
                <a:cs typeface="Tahoma" panose="020B0604030504040204" pitchFamily="34" charset="0"/>
              </a:rPr>
              <a:t>Helicobacter pylori</a:t>
            </a:r>
            <a:r>
              <a:rPr lang="en-US" sz="2400" b="1" dirty="0">
                <a:latin typeface="Tahoma" panose="020B0604030504040204" pitchFamily="34" charset="0"/>
                <a:ea typeface="Tahoma" panose="020B0604030504040204" pitchFamily="34" charset="0"/>
                <a:cs typeface="Tahoma" panose="020B0604030504040204" pitchFamily="34" charset="0"/>
              </a:rPr>
              <a:t> as a Causative Agent of Duodenal Ulcers</a:t>
            </a:r>
          </a:p>
        </p:txBody>
      </p:sp>
    </p:spTree>
    <p:extLst>
      <p:ext uri="{BB962C8B-B14F-4D97-AF65-F5344CB8AC3E}">
        <p14:creationId xmlns:p14="http://schemas.microsoft.com/office/powerpoint/2010/main" val="14719493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86800" cy="5257800"/>
          </a:xfrm>
        </p:spPr>
        <p:txBody>
          <a:bodyPr>
            <a:normAutofit/>
          </a:bodyPr>
          <a:lstStyle/>
          <a:p>
            <a:pPr>
              <a:buNone/>
            </a:pPr>
            <a:r>
              <a:rPr lang="en-US" sz="2200" b="1" dirty="0">
                <a:latin typeface="Tahoma" panose="020B0604030504040204" pitchFamily="34" charset="0"/>
                <a:ea typeface="Tahoma" panose="020B0604030504040204" pitchFamily="34" charset="0"/>
                <a:cs typeface="Tahoma" panose="020B0604030504040204" pitchFamily="34" charset="0"/>
              </a:rPr>
              <a:t>3.    </a:t>
            </a:r>
            <a:r>
              <a:rPr lang="en-US" sz="2200" b="1" u="sng" dirty="0">
                <a:latin typeface="Tahoma" panose="020B0604030504040204" pitchFamily="34" charset="0"/>
                <a:ea typeface="Tahoma" panose="020B0604030504040204" pitchFamily="34" charset="0"/>
                <a:cs typeface="Tahoma" panose="020B0604030504040204" pitchFamily="34" charset="0"/>
              </a:rPr>
              <a:t>Dose-response relationship</a:t>
            </a:r>
            <a:r>
              <a:rPr lang="en-US" sz="2200" b="1" dirty="0">
                <a:latin typeface="Tahoma" panose="020B0604030504040204" pitchFamily="34" charset="0"/>
                <a:ea typeface="Tahoma" panose="020B0604030504040204" pitchFamily="34" charset="0"/>
                <a:cs typeface="Tahoma" panose="020B0604030504040204" pitchFamily="34" charset="0"/>
              </a:rPr>
              <a:t>   </a:t>
            </a:r>
          </a:p>
          <a:p>
            <a:pPr>
              <a:buFont typeface="Wingdings" panose="05000000000000000000" pitchFamily="2" charset="2"/>
              <a:buChar char="v"/>
            </a:pP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b="1" dirty="0">
                <a:latin typeface="Tahoma" panose="020B0604030504040204" pitchFamily="34" charset="0"/>
                <a:ea typeface="Tahoma" panose="020B0604030504040204" pitchFamily="34" charset="0"/>
                <a:cs typeface="Tahoma" panose="020B0604030504040204" pitchFamily="34" charset="0"/>
              </a:rPr>
              <a:t>Density</a:t>
            </a:r>
            <a:r>
              <a:rPr lang="en-US" sz="2200" dirty="0">
                <a:latin typeface="Tahoma" panose="020B0604030504040204" pitchFamily="34" charset="0"/>
                <a:ea typeface="Tahoma" panose="020B0604030504040204" pitchFamily="34" charset="0"/>
                <a:cs typeface="Tahoma" panose="020B0604030504040204" pitchFamily="34" charset="0"/>
              </a:rPr>
              <a:t> of </a:t>
            </a:r>
            <a:r>
              <a:rPr lang="en-US" sz="2200" i="1" dirty="0">
                <a:latin typeface="Tahoma" panose="020B0604030504040204" pitchFamily="34" charset="0"/>
                <a:ea typeface="Tahoma" panose="020B0604030504040204" pitchFamily="34" charset="0"/>
                <a:cs typeface="Tahoma" panose="020B0604030504040204" pitchFamily="34" charset="0"/>
              </a:rPr>
              <a:t>Helicobacter pylori</a:t>
            </a:r>
            <a:r>
              <a:rPr lang="en-US" sz="2200" dirty="0">
                <a:latin typeface="Tahoma" panose="020B0604030504040204" pitchFamily="34" charset="0"/>
                <a:ea typeface="Tahoma" panose="020B0604030504040204" pitchFamily="34" charset="0"/>
                <a:cs typeface="Tahoma" panose="020B0604030504040204" pitchFamily="34" charset="0"/>
              </a:rPr>
              <a:t> per square millimeter of gastric mucosa is higher in patients with duodenal ulcer than in patients without duodenal ulcer</a:t>
            </a:r>
          </a:p>
          <a:p>
            <a:pPr>
              <a:buNone/>
            </a:pPr>
            <a:endParaRPr lang="en-US" sz="2200" dirty="0">
              <a:latin typeface="Tahoma" panose="020B0604030504040204" pitchFamily="34" charset="0"/>
              <a:ea typeface="Tahoma" panose="020B0604030504040204" pitchFamily="34" charset="0"/>
              <a:cs typeface="Tahoma" panose="020B0604030504040204" pitchFamily="34" charset="0"/>
            </a:endParaRPr>
          </a:p>
          <a:p>
            <a:pPr>
              <a:buNone/>
            </a:pPr>
            <a:r>
              <a:rPr lang="en-US" sz="2200" b="1" dirty="0">
                <a:latin typeface="Tahoma" panose="020B0604030504040204" pitchFamily="34" charset="0"/>
                <a:ea typeface="Tahoma" panose="020B0604030504040204" pitchFamily="34" charset="0"/>
                <a:cs typeface="Tahoma" panose="020B0604030504040204" pitchFamily="34" charset="0"/>
              </a:rPr>
              <a:t>4.    </a:t>
            </a:r>
            <a:r>
              <a:rPr lang="en-US" sz="2200" b="1" u="sng" dirty="0">
                <a:latin typeface="Tahoma" panose="020B0604030504040204" pitchFamily="34" charset="0"/>
                <a:ea typeface="Tahoma" panose="020B0604030504040204" pitchFamily="34" charset="0"/>
                <a:cs typeface="Tahoma" panose="020B0604030504040204" pitchFamily="34" charset="0"/>
              </a:rPr>
              <a:t>Replication of the findings</a:t>
            </a:r>
            <a:r>
              <a:rPr lang="en-US" sz="2200" b="1" dirty="0">
                <a:latin typeface="Tahoma" panose="020B0604030504040204" pitchFamily="34" charset="0"/>
                <a:ea typeface="Tahoma" panose="020B0604030504040204" pitchFamily="34" charset="0"/>
                <a:cs typeface="Tahoma" panose="020B0604030504040204" pitchFamily="34" charset="0"/>
              </a:rPr>
              <a:t>   </a:t>
            </a:r>
          </a:p>
          <a:p>
            <a:pPr>
              <a:buFont typeface="Wingdings" panose="05000000000000000000" pitchFamily="2" charset="2"/>
              <a:buChar char="v"/>
            </a:pPr>
            <a:r>
              <a:rPr lang="en-US" sz="2200" dirty="0">
                <a:latin typeface="Tahoma" panose="020B0604030504040204" pitchFamily="34" charset="0"/>
                <a:ea typeface="Tahoma" panose="020B0604030504040204" pitchFamily="34" charset="0"/>
                <a:cs typeface="Tahoma" panose="020B0604030504040204" pitchFamily="34" charset="0"/>
              </a:rPr>
              <a:t> Many of the observations regarding </a:t>
            </a:r>
            <a:r>
              <a:rPr lang="en-US" sz="2200" i="1" dirty="0">
                <a:latin typeface="Tahoma" panose="020B0604030504040204" pitchFamily="34" charset="0"/>
                <a:ea typeface="Tahoma" panose="020B0604030504040204" pitchFamily="34" charset="0"/>
                <a:cs typeface="Tahoma" panose="020B0604030504040204" pitchFamily="34" charset="0"/>
              </a:rPr>
              <a:t>Helicobacter pylori</a:t>
            </a:r>
            <a:r>
              <a:rPr lang="en-US" sz="2200" dirty="0">
                <a:latin typeface="Tahoma" panose="020B0604030504040204" pitchFamily="34" charset="0"/>
                <a:ea typeface="Tahoma" panose="020B0604030504040204" pitchFamily="34" charset="0"/>
                <a:cs typeface="Tahoma" panose="020B0604030504040204" pitchFamily="34" charset="0"/>
              </a:rPr>
              <a:t> have been replicated repeatedly</a:t>
            </a:r>
          </a:p>
          <a:p>
            <a:pPr>
              <a:buNone/>
            </a:pPr>
            <a:endParaRPr lang="en-US" sz="2200" dirty="0">
              <a:latin typeface="Tahoma" panose="020B0604030504040204" pitchFamily="34" charset="0"/>
              <a:ea typeface="Tahoma" panose="020B0604030504040204" pitchFamily="34" charset="0"/>
              <a:cs typeface="Tahoma" panose="020B0604030504040204" pitchFamily="34" charset="0"/>
            </a:endParaRPr>
          </a:p>
          <a:p>
            <a:pPr>
              <a:buNone/>
            </a:pPr>
            <a:r>
              <a:rPr lang="en-US" sz="2200" b="1" dirty="0">
                <a:latin typeface="Tahoma" panose="020B0604030504040204" pitchFamily="34" charset="0"/>
                <a:ea typeface="Tahoma" panose="020B0604030504040204" pitchFamily="34" charset="0"/>
                <a:cs typeface="Tahoma" panose="020B0604030504040204" pitchFamily="34" charset="0"/>
              </a:rPr>
              <a:t>5.    </a:t>
            </a:r>
            <a:r>
              <a:rPr lang="en-US" sz="2200" b="1" u="sng" dirty="0">
                <a:latin typeface="Tahoma" panose="020B0604030504040204" pitchFamily="34" charset="0"/>
                <a:ea typeface="Tahoma" panose="020B0604030504040204" pitchFamily="34" charset="0"/>
                <a:cs typeface="Tahoma" panose="020B0604030504040204" pitchFamily="34" charset="0"/>
              </a:rPr>
              <a:t>Consideration of alternate explanations</a:t>
            </a:r>
            <a:r>
              <a:rPr lang="en-US" sz="2200" b="1" dirty="0">
                <a:latin typeface="Tahoma" panose="020B0604030504040204" pitchFamily="34" charset="0"/>
                <a:ea typeface="Tahoma" panose="020B0604030504040204" pitchFamily="34" charset="0"/>
                <a:cs typeface="Tahoma" panose="020B0604030504040204" pitchFamily="34" charset="0"/>
              </a:rPr>
              <a:t>   </a:t>
            </a:r>
          </a:p>
          <a:p>
            <a:pPr>
              <a:buFont typeface="Wingdings" panose="05000000000000000000" pitchFamily="2" charset="2"/>
              <a:buChar char="v"/>
            </a:pPr>
            <a:r>
              <a:rPr lang="en-US" sz="2200" dirty="0">
                <a:latin typeface="Tahoma" panose="020B0604030504040204" pitchFamily="34" charset="0"/>
                <a:ea typeface="Tahoma" panose="020B0604030504040204" pitchFamily="34" charset="0"/>
                <a:cs typeface="Tahoma" panose="020B0604030504040204" pitchFamily="34" charset="0"/>
              </a:rPr>
              <a:t> Data suggest that smoking can increase the risk of duodenal ulcer in </a:t>
            </a:r>
            <a:r>
              <a:rPr lang="en-US" sz="2200" i="1" dirty="0">
                <a:latin typeface="Tahoma" panose="020B0604030504040204" pitchFamily="34" charset="0"/>
                <a:ea typeface="Tahoma" panose="020B0604030504040204" pitchFamily="34" charset="0"/>
                <a:cs typeface="Tahoma" panose="020B0604030504040204" pitchFamily="34" charset="0"/>
              </a:rPr>
              <a:t>Helicobacter pylori</a:t>
            </a:r>
            <a:r>
              <a:rPr lang="en-US" sz="2200" dirty="0">
                <a:latin typeface="Tahoma" panose="020B0604030504040204" pitchFamily="34" charset="0"/>
                <a:ea typeface="Tahoma" panose="020B0604030504040204" pitchFamily="34" charset="0"/>
                <a:cs typeface="Tahoma" panose="020B0604030504040204" pitchFamily="34" charset="0"/>
              </a:rPr>
              <a:t>-infected patients but is not a risk factor in patients in whom </a:t>
            </a:r>
            <a:r>
              <a:rPr lang="en-US" sz="2200" i="1" dirty="0">
                <a:latin typeface="Tahoma" panose="020B0604030504040204" pitchFamily="34" charset="0"/>
                <a:ea typeface="Tahoma" panose="020B0604030504040204" pitchFamily="34" charset="0"/>
                <a:cs typeface="Tahoma" panose="020B0604030504040204" pitchFamily="34" charset="0"/>
              </a:rPr>
              <a:t>Helicobacter pylori</a:t>
            </a:r>
            <a:r>
              <a:rPr lang="en-US" sz="2200" dirty="0">
                <a:latin typeface="Tahoma" panose="020B0604030504040204" pitchFamily="34" charset="0"/>
                <a:ea typeface="Tahoma" panose="020B0604030504040204" pitchFamily="34" charset="0"/>
                <a:cs typeface="Tahoma" panose="020B0604030504040204" pitchFamily="34" charset="0"/>
              </a:rPr>
              <a:t> has been eradicated</a:t>
            </a:r>
          </a:p>
          <a:p>
            <a:pPr>
              <a:buNone/>
            </a:pPr>
            <a:endParaRPr lang="en-US" sz="2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9189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66800"/>
            <a:ext cx="9144000" cy="6019800"/>
          </a:xfrm>
        </p:spPr>
        <p:txBody>
          <a:bodyPr>
            <a:normAutofit/>
          </a:bodyPr>
          <a:lstStyle/>
          <a:p>
            <a:pPr>
              <a:buFont typeface="Wingdings" panose="05000000000000000000" pitchFamily="2" charset="2"/>
              <a:buChar char="v"/>
            </a:pPr>
            <a:r>
              <a:rPr lang="en-US" sz="2200" dirty="0">
                <a:latin typeface="Tahoma" panose="020B0604030504040204" pitchFamily="34" charset="0"/>
                <a:ea typeface="Tahoma" panose="020B0604030504040204" pitchFamily="34" charset="0"/>
                <a:cs typeface="Tahoma" panose="020B0604030504040204" pitchFamily="34" charset="0"/>
              </a:rPr>
              <a:t>Although originally it was difficult to envision a bacterium that infects the stomach antrum causing ulcers in the duodenum, it is now recognized that </a:t>
            </a:r>
            <a:r>
              <a:rPr lang="en-US" sz="2200" i="1" dirty="0">
                <a:latin typeface="Tahoma" panose="020B0604030504040204" pitchFamily="34" charset="0"/>
                <a:ea typeface="Tahoma" panose="020B0604030504040204" pitchFamily="34" charset="0"/>
                <a:cs typeface="Tahoma" panose="020B0604030504040204" pitchFamily="34" charset="0"/>
              </a:rPr>
              <a:t>Helicobacter pylori</a:t>
            </a:r>
            <a:r>
              <a:rPr lang="en-US" sz="2200" dirty="0">
                <a:latin typeface="Tahoma" panose="020B0604030504040204" pitchFamily="34" charset="0"/>
                <a:ea typeface="Tahoma" panose="020B0604030504040204" pitchFamily="34" charset="0"/>
                <a:cs typeface="Tahoma" panose="020B0604030504040204" pitchFamily="34" charset="0"/>
              </a:rPr>
              <a:t> has binding sites on antral cells and can follow these cells into the duodenum.    </a:t>
            </a:r>
          </a:p>
          <a:p>
            <a:pPr>
              <a:buFont typeface="Wingdings" panose="05000000000000000000" pitchFamily="2" charset="2"/>
              <a:buChar char="v"/>
            </a:pPr>
            <a:r>
              <a:rPr lang="en-US" sz="2200" i="1" dirty="0">
                <a:latin typeface="Tahoma" panose="020B0604030504040204" pitchFamily="34" charset="0"/>
                <a:ea typeface="Tahoma" panose="020B0604030504040204" pitchFamily="34" charset="0"/>
                <a:cs typeface="Tahoma" panose="020B0604030504040204" pitchFamily="34" charset="0"/>
              </a:rPr>
              <a:t>Helicobacter pylori</a:t>
            </a:r>
            <a:r>
              <a:rPr lang="en-US" sz="2200" dirty="0">
                <a:latin typeface="Tahoma" panose="020B0604030504040204" pitchFamily="34" charset="0"/>
                <a:ea typeface="Tahoma" panose="020B0604030504040204" pitchFamily="34" charset="0"/>
                <a:cs typeface="Tahoma" panose="020B0604030504040204" pitchFamily="34" charset="0"/>
              </a:rPr>
              <a:t> also induces mediators of inflammation.   </a:t>
            </a:r>
          </a:p>
          <a:p>
            <a:pPr>
              <a:buFont typeface="Wingdings" panose="05000000000000000000" pitchFamily="2" charset="2"/>
              <a:buChar char="v"/>
            </a:pPr>
            <a:r>
              <a:rPr lang="en-US" sz="2200" i="1" dirty="0">
                <a:latin typeface="Tahoma" panose="020B0604030504040204" pitchFamily="34" charset="0"/>
                <a:ea typeface="Tahoma" panose="020B0604030504040204" pitchFamily="34" charset="0"/>
                <a:cs typeface="Tahoma" panose="020B0604030504040204" pitchFamily="34" charset="0"/>
              </a:rPr>
              <a:t>Helicobacter pylori</a:t>
            </a:r>
            <a:r>
              <a:rPr lang="en-US" sz="2200" dirty="0">
                <a:latin typeface="Tahoma" panose="020B0604030504040204" pitchFamily="34" charset="0"/>
                <a:ea typeface="Tahoma" panose="020B0604030504040204" pitchFamily="34" charset="0"/>
                <a:cs typeface="Tahoma" panose="020B0604030504040204" pitchFamily="34" charset="0"/>
              </a:rPr>
              <a:t>-infected mucosa is weakened and is susceptible to the damaging effects of acid. </a:t>
            </a:r>
            <a:r>
              <a:rPr lang="en-US" sz="23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 </a:t>
            </a:r>
          </a:p>
          <a:p>
            <a:pPr>
              <a:buNone/>
            </a:pPr>
            <a:endParaRPr lang="en-US" sz="800" dirty="0">
              <a:latin typeface="Tahoma" panose="020B0604030504040204" pitchFamily="34" charset="0"/>
              <a:ea typeface="Tahoma" panose="020B0604030504040204" pitchFamily="34" charset="0"/>
              <a:cs typeface="Tahoma" panose="020B0604030504040204" pitchFamily="34" charset="0"/>
            </a:endParaRPr>
          </a:p>
          <a:p>
            <a:pPr>
              <a:buNone/>
            </a:pPr>
            <a:r>
              <a:rPr lang="en-US" sz="2400" b="1" dirty="0">
                <a:latin typeface="Tahoma" panose="020B0604030504040204" pitchFamily="34" charset="0"/>
                <a:ea typeface="Tahoma" panose="020B0604030504040204" pitchFamily="34" charset="0"/>
                <a:cs typeface="Tahoma" panose="020B0604030504040204" pitchFamily="34" charset="0"/>
              </a:rPr>
              <a:t>7.    </a:t>
            </a:r>
            <a:r>
              <a:rPr lang="en-US" sz="2400" b="1" u="sng" dirty="0">
                <a:latin typeface="Tahoma" panose="020B0604030504040204" pitchFamily="34" charset="0"/>
                <a:ea typeface="Tahoma" panose="020B0604030504040204" pitchFamily="34" charset="0"/>
                <a:cs typeface="Tahoma" panose="020B0604030504040204" pitchFamily="34" charset="0"/>
              </a:rPr>
              <a:t>Cessation of exposure</a:t>
            </a:r>
            <a:r>
              <a:rPr lang="en-US" sz="2400" b="1" dirty="0">
                <a:latin typeface="Tahoma" panose="020B0604030504040204" pitchFamily="34" charset="0"/>
                <a:ea typeface="Tahoma" panose="020B0604030504040204" pitchFamily="34" charset="0"/>
                <a:cs typeface="Tahoma" panose="020B0604030504040204" pitchFamily="34" charset="0"/>
              </a:rPr>
              <a:t>   </a:t>
            </a:r>
          </a:p>
          <a:p>
            <a:pPr>
              <a:buFont typeface="Wingdings" panose="05000000000000000000" pitchFamily="2" charset="2"/>
              <a:buChar char="v"/>
            </a:pPr>
            <a:r>
              <a:rPr lang="en-US" sz="2200" dirty="0">
                <a:latin typeface="Tahoma" panose="020B0604030504040204" pitchFamily="34" charset="0"/>
                <a:ea typeface="Tahoma" panose="020B0604030504040204" pitchFamily="34" charset="0"/>
                <a:cs typeface="Tahoma" panose="020B0604030504040204" pitchFamily="34" charset="0"/>
              </a:rPr>
              <a:t>Eradication of </a:t>
            </a:r>
            <a:r>
              <a:rPr lang="en-US" sz="2200" i="1" dirty="0">
                <a:latin typeface="Tahoma" panose="020B0604030504040204" pitchFamily="34" charset="0"/>
                <a:ea typeface="Tahoma" panose="020B0604030504040204" pitchFamily="34" charset="0"/>
                <a:cs typeface="Tahoma" panose="020B0604030504040204" pitchFamily="34" charset="0"/>
              </a:rPr>
              <a:t>Helicobacter pylori</a:t>
            </a:r>
            <a:r>
              <a:rPr lang="en-US" sz="2200" dirty="0">
                <a:latin typeface="Tahoma" panose="020B0604030504040204" pitchFamily="34" charset="0"/>
                <a:ea typeface="Tahoma" panose="020B0604030504040204" pitchFamily="34" charset="0"/>
                <a:cs typeface="Tahoma" panose="020B0604030504040204" pitchFamily="34" charset="0"/>
              </a:rPr>
              <a:t> heals duodenal ulcers at the same rate as histamine receptor antagonists.    </a:t>
            </a:r>
          </a:p>
          <a:p>
            <a:pPr>
              <a:buFont typeface="Wingdings" panose="05000000000000000000" pitchFamily="2" charset="2"/>
              <a:buChar char="v"/>
            </a:pPr>
            <a:r>
              <a:rPr lang="en-US" sz="2200" dirty="0">
                <a:latin typeface="Tahoma" panose="020B0604030504040204" pitchFamily="34" charset="0"/>
                <a:ea typeface="Tahoma" panose="020B0604030504040204" pitchFamily="34" charset="0"/>
                <a:cs typeface="Tahoma" panose="020B0604030504040204" pitchFamily="34" charset="0"/>
              </a:rPr>
              <a:t>Long-term ulcer recurrence rates were zero after </a:t>
            </a:r>
            <a:r>
              <a:rPr lang="en-US" sz="2200" i="1" dirty="0">
                <a:latin typeface="Tahoma" panose="020B0604030504040204" pitchFamily="34" charset="0"/>
                <a:ea typeface="Tahoma" panose="020B0604030504040204" pitchFamily="34" charset="0"/>
                <a:cs typeface="Tahoma" panose="020B0604030504040204" pitchFamily="34" charset="0"/>
              </a:rPr>
              <a:t>Helicobacter pylori</a:t>
            </a:r>
            <a:r>
              <a:rPr lang="en-US" sz="2200" dirty="0">
                <a:latin typeface="Tahoma" panose="020B0604030504040204" pitchFamily="34" charset="0"/>
                <a:ea typeface="Tahoma" panose="020B0604030504040204" pitchFamily="34" charset="0"/>
                <a:cs typeface="Tahoma" panose="020B0604030504040204" pitchFamily="34" charset="0"/>
              </a:rPr>
              <a:t> was eradicated using triple-antimicrobial therapy, compared with a 60% to 80% relapse rate often found in patients with duodenal ulcers treated with histamine receptor antagonists.</a:t>
            </a:r>
          </a:p>
          <a:p>
            <a:pPr>
              <a:buNone/>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0" y="381000"/>
            <a:ext cx="4724400" cy="523220"/>
          </a:xfrm>
          <a:prstGeom prst="rect">
            <a:avLst/>
          </a:prstGeom>
          <a:noFill/>
        </p:spPr>
        <p:txBody>
          <a:bodyPr wrap="square" rtlCol="0">
            <a:spAutoFit/>
          </a:bodyPr>
          <a:lstStyle/>
          <a:p>
            <a:r>
              <a:rPr lang="en-US" sz="2800" b="1" dirty="0">
                <a:latin typeface="Tahoma" panose="020B0604030504040204" pitchFamily="34" charset="0"/>
                <a:ea typeface="Tahoma" panose="020B0604030504040204" pitchFamily="34" charset="0"/>
                <a:cs typeface="Tahoma" panose="020B0604030504040204" pitchFamily="34" charset="0"/>
              </a:rPr>
              <a:t>6.    </a:t>
            </a:r>
            <a:r>
              <a:rPr lang="en-US" sz="2800" b="1" u="sng" dirty="0">
                <a:latin typeface="Tahoma" panose="020B0604030504040204" pitchFamily="34" charset="0"/>
                <a:ea typeface="Tahoma" panose="020B0604030504040204" pitchFamily="34" charset="0"/>
                <a:cs typeface="Tahoma" panose="020B0604030504040204" pitchFamily="34" charset="0"/>
              </a:rPr>
              <a:t>Biologic plausibility</a:t>
            </a:r>
            <a:endParaRPr lang="en-US" sz="2800" dirty="0"/>
          </a:p>
        </p:txBody>
      </p:sp>
    </p:spTree>
    <p:extLst>
      <p:ext uri="{BB962C8B-B14F-4D97-AF65-F5344CB8AC3E}">
        <p14:creationId xmlns:p14="http://schemas.microsoft.com/office/powerpoint/2010/main" val="3374673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a:buNone/>
            </a:pPr>
            <a:r>
              <a:rPr lang="en-US" sz="2400" dirty="0">
                <a:latin typeface="Tahoma" panose="020B0604030504040204" pitchFamily="34" charset="0"/>
                <a:ea typeface="Tahoma" panose="020B0604030504040204" pitchFamily="34" charset="0"/>
                <a:cs typeface="Tahoma" panose="020B0604030504040204" pitchFamily="34" charset="0"/>
              </a:rPr>
              <a:t>  </a:t>
            </a:r>
          </a:p>
          <a:p>
            <a:pPr>
              <a:buNone/>
            </a:pPr>
            <a:r>
              <a:rPr lang="en-US" sz="2400" b="1" dirty="0">
                <a:latin typeface="Tahoma" panose="020B0604030504040204" pitchFamily="34" charset="0"/>
                <a:ea typeface="Tahoma" panose="020B0604030504040204" pitchFamily="34" charset="0"/>
                <a:cs typeface="Tahoma" panose="020B0604030504040204" pitchFamily="34" charset="0"/>
              </a:rPr>
              <a:t> 8.    </a:t>
            </a:r>
            <a:r>
              <a:rPr lang="en-US" sz="2400" b="1" u="sng" dirty="0">
                <a:latin typeface="Tahoma" panose="020B0604030504040204" pitchFamily="34" charset="0"/>
                <a:ea typeface="Tahoma" panose="020B0604030504040204" pitchFamily="34" charset="0"/>
                <a:cs typeface="Tahoma" panose="020B0604030504040204" pitchFamily="34" charset="0"/>
              </a:rPr>
              <a:t>Specificity of the association</a:t>
            </a:r>
            <a:r>
              <a:rPr lang="en-US" sz="2400" b="1" dirty="0">
                <a:latin typeface="Tahoma" panose="020B0604030504040204" pitchFamily="34" charset="0"/>
                <a:ea typeface="Tahoma" panose="020B0604030504040204" pitchFamily="34" charset="0"/>
                <a:cs typeface="Tahoma" panose="020B0604030504040204" pitchFamily="34" charset="0"/>
              </a:rPr>
              <a:t>   </a:t>
            </a:r>
          </a:p>
          <a:p>
            <a:pPr>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Prevalence of </a:t>
            </a:r>
            <a:r>
              <a:rPr lang="en-US" sz="2400" i="1" dirty="0">
                <a:latin typeface="Tahoma" panose="020B0604030504040204" pitchFamily="34" charset="0"/>
                <a:ea typeface="Tahoma" panose="020B0604030504040204" pitchFamily="34" charset="0"/>
                <a:cs typeface="Tahoma" panose="020B0604030504040204" pitchFamily="34" charset="0"/>
              </a:rPr>
              <a:t>Helicobacter pylori</a:t>
            </a:r>
            <a:r>
              <a:rPr lang="en-US" sz="2400" dirty="0">
                <a:latin typeface="Tahoma" panose="020B0604030504040204" pitchFamily="34" charset="0"/>
                <a:ea typeface="Tahoma" panose="020B0604030504040204" pitchFamily="34" charset="0"/>
                <a:cs typeface="Tahoma" panose="020B0604030504040204" pitchFamily="34" charset="0"/>
              </a:rPr>
              <a:t> in patients with duodenal ulcers in 90% to 100%. However, it is found in some patients with gastric ulcer and even in asymptomatic individuals.</a:t>
            </a:r>
          </a:p>
          <a:p>
            <a:pPr>
              <a:buNone/>
            </a:pPr>
            <a:r>
              <a:rPr lang="en-US" sz="2400" dirty="0">
                <a:latin typeface="Tahoma" panose="020B0604030504040204" pitchFamily="34" charset="0"/>
                <a:ea typeface="Tahoma" panose="020B0604030504040204" pitchFamily="34" charset="0"/>
                <a:cs typeface="Tahoma" panose="020B0604030504040204" pitchFamily="34" charset="0"/>
              </a:rPr>
              <a:t>   </a:t>
            </a:r>
          </a:p>
          <a:p>
            <a:pPr>
              <a:buNone/>
            </a:pPr>
            <a:r>
              <a:rPr lang="en-US" sz="2400" b="1" dirty="0">
                <a:latin typeface="Tahoma" panose="020B0604030504040204" pitchFamily="34" charset="0"/>
                <a:ea typeface="Tahoma" panose="020B0604030504040204" pitchFamily="34" charset="0"/>
                <a:cs typeface="Tahoma" panose="020B0604030504040204" pitchFamily="34" charset="0"/>
              </a:rPr>
              <a:t> 9.   </a:t>
            </a:r>
            <a:r>
              <a:rPr lang="en-US" sz="2400" b="1" u="sng" dirty="0">
                <a:latin typeface="Tahoma" panose="020B0604030504040204" pitchFamily="34" charset="0"/>
                <a:ea typeface="Tahoma" panose="020B0604030504040204" pitchFamily="34" charset="0"/>
                <a:cs typeface="Tahoma" panose="020B0604030504040204" pitchFamily="34" charset="0"/>
              </a:rPr>
              <a:t> Analogy (Consistency with other knowledge)</a:t>
            </a:r>
            <a:r>
              <a:rPr lang="en-US" sz="2400" b="1" dirty="0">
                <a:latin typeface="Tahoma" panose="020B0604030504040204" pitchFamily="34" charset="0"/>
                <a:ea typeface="Tahoma" panose="020B0604030504040204" pitchFamily="34" charset="0"/>
                <a:cs typeface="Tahoma" panose="020B0604030504040204" pitchFamily="34" charset="0"/>
              </a:rPr>
              <a:t>   </a:t>
            </a:r>
          </a:p>
          <a:p>
            <a:pPr>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Prevalence of </a:t>
            </a:r>
            <a:r>
              <a:rPr lang="en-US" sz="2400" i="1" dirty="0">
                <a:latin typeface="Tahoma" panose="020B0604030504040204" pitchFamily="34" charset="0"/>
                <a:ea typeface="Tahoma" panose="020B0604030504040204" pitchFamily="34" charset="0"/>
                <a:cs typeface="Tahoma" panose="020B0604030504040204" pitchFamily="34" charset="0"/>
              </a:rPr>
              <a:t>Helicobacter pylori</a:t>
            </a:r>
            <a:r>
              <a:rPr lang="en-US" sz="2400" dirty="0">
                <a:latin typeface="Tahoma" panose="020B0604030504040204" pitchFamily="34" charset="0"/>
                <a:ea typeface="Tahoma" panose="020B0604030504040204" pitchFamily="34" charset="0"/>
                <a:cs typeface="Tahoma" panose="020B0604030504040204" pitchFamily="34" charset="0"/>
              </a:rPr>
              <a:t> infection is the same in men as in women. The incidence of duodenal ulcer, which in earlier years was believed to be higher in men than in women, has been equal in recent years.    </a:t>
            </a:r>
          </a:p>
          <a:p>
            <a:pPr>
              <a:buFont typeface="Wingdings" panose="05000000000000000000" pitchFamily="2" charset="2"/>
              <a:buChar char="v"/>
            </a:pPr>
            <a:r>
              <a:rPr lang="en-US" sz="2400" dirty="0">
                <a:latin typeface="Tahoma" panose="020B0604030504040204" pitchFamily="34" charset="0"/>
                <a:ea typeface="Tahoma" panose="020B0604030504040204" pitchFamily="34" charset="0"/>
                <a:cs typeface="Tahoma" panose="020B0604030504040204" pitchFamily="34" charset="0"/>
              </a:rPr>
              <a:t>The prevalence of ulcer disease is believed to have peaked in the latter part of the 19th century, and the prevalence of </a:t>
            </a:r>
            <a:r>
              <a:rPr lang="en-US" sz="2400" i="1" dirty="0">
                <a:latin typeface="Tahoma" panose="020B0604030504040204" pitchFamily="34" charset="0"/>
                <a:ea typeface="Tahoma" panose="020B0604030504040204" pitchFamily="34" charset="0"/>
                <a:cs typeface="Tahoma" panose="020B0604030504040204" pitchFamily="34" charset="0"/>
              </a:rPr>
              <a:t>Helicobacter pylori</a:t>
            </a:r>
            <a:r>
              <a:rPr lang="en-US" sz="2400" dirty="0">
                <a:latin typeface="Tahoma" panose="020B0604030504040204" pitchFamily="34" charset="0"/>
                <a:ea typeface="Tahoma" panose="020B0604030504040204" pitchFamily="34" charset="0"/>
                <a:cs typeface="Tahoma" panose="020B0604030504040204" pitchFamily="34" charset="0"/>
              </a:rPr>
              <a:t> may have been much higher at that time because of poor living conditions.</a:t>
            </a:r>
          </a:p>
        </p:txBody>
      </p:sp>
    </p:spTree>
    <p:extLst>
      <p:ext uri="{BB962C8B-B14F-4D97-AF65-F5344CB8AC3E}">
        <p14:creationId xmlns:p14="http://schemas.microsoft.com/office/powerpoint/2010/main" val="1251132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689032" cy="641176"/>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Causal Criteria of Bradford-Hills</a:t>
            </a:r>
          </a:p>
        </p:txBody>
      </p:sp>
      <p:graphicFrame>
        <p:nvGraphicFramePr>
          <p:cNvPr id="4" name="Table 3"/>
          <p:cNvGraphicFramePr>
            <a:graphicFrameLocks noGrp="1"/>
          </p:cNvGraphicFramePr>
          <p:nvPr>
            <p:extLst>
              <p:ext uri="{D42A27DB-BD31-4B8C-83A1-F6EECF244321}">
                <p14:modId xmlns:p14="http://schemas.microsoft.com/office/powerpoint/2010/main" val="2780116002"/>
              </p:ext>
            </p:extLst>
          </p:nvPr>
        </p:nvGraphicFramePr>
        <p:xfrm>
          <a:off x="29029" y="685800"/>
          <a:ext cx="9114971" cy="5421091"/>
        </p:xfrm>
        <a:graphic>
          <a:graphicData uri="http://schemas.openxmlformats.org/drawingml/2006/table">
            <a:tbl>
              <a:tblPr firstRow="1" bandRow="1">
                <a:tableStyleId>{6E25E649-3F16-4E02-A733-19D2CDBF48F0}</a:tableStyleId>
              </a:tblPr>
              <a:tblGrid>
                <a:gridCol w="3038324">
                  <a:extLst>
                    <a:ext uri="{9D8B030D-6E8A-4147-A177-3AD203B41FA5}">
                      <a16:colId xmlns:a16="http://schemas.microsoft.com/office/drawing/2014/main" val="20000"/>
                    </a:ext>
                  </a:extLst>
                </a:gridCol>
                <a:gridCol w="6076647">
                  <a:extLst>
                    <a:ext uri="{9D8B030D-6E8A-4147-A177-3AD203B41FA5}">
                      <a16:colId xmlns:a16="http://schemas.microsoft.com/office/drawing/2014/main" val="20001"/>
                    </a:ext>
                  </a:extLst>
                </a:gridCol>
              </a:tblGrid>
              <a:tr h="440808">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PH" sz="2400" b="1" dirty="0">
                          <a:solidFill>
                            <a:schemeClr val="bg1"/>
                          </a:solidFill>
                          <a:latin typeface="Tahoma" panose="020B0604030504040204" pitchFamily="34" charset="0"/>
                          <a:ea typeface="Tahoma" panose="020B0604030504040204" pitchFamily="34" charset="0"/>
                          <a:cs typeface="Tahoma" panose="020B0604030504040204" pitchFamily="34" charset="0"/>
                        </a:rPr>
                        <a:t>Criteria</a:t>
                      </a:r>
                    </a:p>
                  </a:txBody>
                  <a:tcPr>
                    <a:solidFill>
                      <a:schemeClr val="tx2"/>
                    </a:solidFill>
                  </a:tcPr>
                </a:tc>
                <a:tc>
                  <a:txBody>
                    <a:bodyPr/>
                    <a:lstStyle/>
                    <a:p>
                      <a:r>
                        <a:rPr lang="en-PH" sz="2400" b="1" dirty="0">
                          <a:solidFill>
                            <a:schemeClr val="bg1"/>
                          </a:solidFill>
                          <a:latin typeface="Tahoma" panose="020B0604030504040204" pitchFamily="34" charset="0"/>
                          <a:ea typeface="Tahoma" panose="020B0604030504040204" pitchFamily="34" charset="0"/>
                          <a:cs typeface="Tahoma" panose="020B0604030504040204" pitchFamily="34" charset="0"/>
                        </a:rPr>
                        <a:t>Problems with the criteria</a:t>
                      </a:r>
                    </a:p>
                  </a:txBody>
                  <a:tcPr>
                    <a:solidFill>
                      <a:schemeClr val="tx2"/>
                    </a:solidFill>
                  </a:tcPr>
                </a:tc>
                <a:extLst>
                  <a:ext uri="{0D108BD9-81ED-4DB2-BD59-A6C34878D82A}">
                    <a16:rowId xmlns:a16="http://schemas.microsoft.com/office/drawing/2014/main" val="10000"/>
                  </a:ext>
                </a:extLst>
              </a:tr>
              <a:tr h="881616">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rPr>
                        <a:t>Strength</a:t>
                      </a:r>
                    </a:p>
                  </a:txBody>
                  <a:tcPr>
                    <a:solidFill>
                      <a:schemeClr val="accent1">
                        <a:lumMod val="75000"/>
                      </a:schemeClr>
                    </a:solidFill>
                  </a:tcPr>
                </a:tc>
                <a:tc>
                  <a:txBody>
                    <a:bodyPr/>
                    <a:lstStyle/>
                    <a:p>
                      <a:r>
                        <a:rPr lang="en-PH" b="1" dirty="0">
                          <a:solidFill>
                            <a:schemeClr val="tx1"/>
                          </a:solidFill>
                          <a:latin typeface="Tahoma" panose="020B0604030504040204" pitchFamily="34" charset="0"/>
                          <a:ea typeface="Tahoma" panose="020B0604030504040204" pitchFamily="34" charset="0"/>
                          <a:cs typeface="Tahoma" panose="020B0604030504040204" pitchFamily="34" charset="0"/>
                        </a:rPr>
                        <a:t>Strength depends on the prevalence of other causes and, thus, is not a biologic characteristic;</a:t>
                      </a:r>
                      <a:r>
                        <a:rPr lang="en-PH" b="1" baseline="0" dirty="0">
                          <a:solidFill>
                            <a:schemeClr val="tx1"/>
                          </a:solidFill>
                          <a:latin typeface="Tahoma" panose="020B0604030504040204" pitchFamily="34" charset="0"/>
                          <a:ea typeface="Tahoma" panose="020B0604030504040204" pitchFamily="34" charset="0"/>
                          <a:cs typeface="Tahoma" panose="020B0604030504040204" pitchFamily="34" charset="0"/>
                        </a:rPr>
                        <a:t> could be confounded.</a:t>
                      </a:r>
                      <a:endParaRPr lang="en-PH" b="1"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extLst>
                  <a:ext uri="{0D108BD9-81ED-4DB2-BD59-A6C34878D82A}">
                    <a16:rowId xmlns:a16="http://schemas.microsoft.com/office/drawing/2014/main" val="10001"/>
                  </a:ext>
                </a:extLst>
              </a:tr>
              <a:tr h="352646">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rPr>
                        <a:t>2. Consistency</a:t>
                      </a:r>
                    </a:p>
                  </a:txBody>
                  <a:tcPr>
                    <a:solidFill>
                      <a:schemeClr val="accent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PH" b="1" dirty="0">
                          <a:latin typeface="Tahoma" panose="020B0604030504040204" pitchFamily="34" charset="0"/>
                          <a:ea typeface="Tahoma" panose="020B0604030504040204" pitchFamily="34" charset="0"/>
                          <a:cs typeface="Tahoma" panose="020B0604030504040204" pitchFamily="34" charset="0"/>
                        </a:rPr>
                        <a:t>Exceptions are understood best with hindsight.</a:t>
                      </a:r>
                    </a:p>
                  </a:txBody>
                  <a:tcPr/>
                </a:tc>
                <a:extLst>
                  <a:ext uri="{0D108BD9-81ED-4DB2-BD59-A6C34878D82A}">
                    <a16:rowId xmlns:a16="http://schemas.microsoft.com/office/drawing/2014/main" val="10002"/>
                  </a:ext>
                </a:extLst>
              </a:tr>
              <a:tr h="368067">
                <a:tc>
                  <a:txBody>
                    <a:bodyPr/>
                    <a:lstStyle/>
                    <a:p>
                      <a:pPr marL="0" indent="0">
                        <a:buFont typeface="+mj-lt"/>
                        <a:buNone/>
                      </a:pPr>
                      <a:r>
                        <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rPr>
                        <a:t>3. Specificity</a:t>
                      </a:r>
                    </a:p>
                  </a:txBody>
                  <a:tcPr>
                    <a:solidFill>
                      <a:schemeClr val="accent1">
                        <a:lumMod val="75000"/>
                      </a:schemeClr>
                    </a:solidFill>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A cause may have many effects.</a:t>
                      </a:r>
                    </a:p>
                  </a:txBody>
                  <a:tcPr/>
                </a:tc>
                <a:extLst>
                  <a:ext uri="{0D108BD9-81ED-4DB2-BD59-A6C34878D82A}">
                    <a16:rowId xmlns:a16="http://schemas.microsoft.com/office/drawing/2014/main" val="10003"/>
                  </a:ext>
                </a:extLst>
              </a:tr>
              <a:tr h="617131">
                <a:tc>
                  <a:txBody>
                    <a:bodyPr/>
                    <a:lstStyle/>
                    <a:p>
                      <a:pPr marL="0" indent="0">
                        <a:buFont typeface="+mj-lt"/>
                        <a:buNone/>
                      </a:pPr>
                      <a:r>
                        <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rPr>
                        <a:t>4. Temporality</a:t>
                      </a:r>
                    </a:p>
                  </a:txBody>
                  <a:tcPr>
                    <a:solidFill>
                      <a:schemeClr val="accent1">
                        <a:lumMod val="75000"/>
                      </a:schemeClr>
                    </a:solidFill>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It may be difficult</a:t>
                      </a:r>
                      <a:r>
                        <a:rPr lang="en-PH" b="1" baseline="0" dirty="0">
                          <a:latin typeface="Tahoma" panose="020B0604030504040204" pitchFamily="34" charset="0"/>
                          <a:ea typeface="Tahoma" panose="020B0604030504040204" pitchFamily="34" charset="0"/>
                          <a:cs typeface="Tahoma" panose="020B0604030504040204" pitchFamily="34" charset="0"/>
                        </a:rPr>
                        <a:t> to establish the temporal sequence between cause and effect.</a:t>
                      </a:r>
                      <a:endParaRPr lang="en-PH" b="1"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4"/>
                  </a:ext>
                </a:extLst>
              </a:tr>
              <a:tr h="881616">
                <a:tc>
                  <a:txBody>
                    <a:bodyPr/>
                    <a:lstStyle/>
                    <a:p>
                      <a:pPr marL="0" indent="0">
                        <a:buFont typeface="+mj-lt"/>
                        <a:buNone/>
                      </a:pPr>
                      <a:r>
                        <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rPr>
                        <a:t>5.</a:t>
                      </a:r>
                      <a:r>
                        <a:rPr lang="en-PH" sz="1800" b="1"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rPr>
                        <a:t>Dose response relationship (Biological gradient)</a:t>
                      </a:r>
                    </a:p>
                  </a:txBody>
                  <a:tcPr>
                    <a:solidFill>
                      <a:schemeClr val="accent1">
                        <a:lumMod val="75000"/>
                      </a:schemeClr>
                    </a:solidFill>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Could be confounded; threshold phenomena would not show as progressive relation.</a:t>
                      </a:r>
                    </a:p>
                  </a:txBody>
                  <a:tcPr/>
                </a:tc>
                <a:extLst>
                  <a:ext uri="{0D108BD9-81ED-4DB2-BD59-A6C34878D82A}">
                    <a16:rowId xmlns:a16="http://schemas.microsoft.com/office/drawing/2014/main" val="10005"/>
                  </a:ext>
                </a:extLst>
              </a:tr>
              <a:tr h="352646">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rPr>
                        <a:t>6. Plausibility</a:t>
                      </a:r>
                    </a:p>
                  </a:txBody>
                  <a:tcPr>
                    <a:solidFill>
                      <a:schemeClr val="accent1">
                        <a:lumMod val="75000"/>
                      </a:schemeClr>
                    </a:solidFill>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Too objective.</a:t>
                      </a:r>
                    </a:p>
                  </a:txBody>
                  <a:tcPr/>
                </a:tc>
                <a:extLst>
                  <a:ext uri="{0D108BD9-81ED-4DB2-BD59-A6C34878D82A}">
                    <a16:rowId xmlns:a16="http://schemas.microsoft.com/office/drawing/2014/main" val="10006"/>
                  </a:ext>
                </a:extLst>
              </a:tr>
              <a:tr h="356553">
                <a:tc>
                  <a:txBody>
                    <a:bodyPr/>
                    <a:lstStyle/>
                    <a:p>
                      <a:pPr marL="0" indent="0">
                        <a:buFont typeface="+mj-lt"/>
                        <a:buNone/>
                      </a:pPr>
                      <a:r>
                        <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rPr>
                        <a:t>7.</a:t>
                      </a:r>
                      <a:r>
                        <a:rPr lang="en-PH" sz="1800" b="1"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rPr>
                        <a:t>Coherence</a:t>
                      </a:r>
                    </a:p>
                  </a:txBody>
                  <a:tcPr>
                    <a:solidFill>
                      <a:schemeClr val="accent1">
                        <a:lumMod val="75000"/>
                      </a:schemeClr>
                    </a:solidFill>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How does it differ</a:t>
                      </a:r>
                      <a:r>
                        <a:rPr lang="en-PH" b="1" baseline="0" dirty="0">
                          <a:latin typeface="Tahoma" panose="020B0604030504040204" pitchFamily="34" charset="0"/>
                          <a:ea typeface="Tahoma" panose="020B0604030504040204" pitchFamily="34" charset="0"/>
                          <a:cs typeface="Tahoma" panose="020B0604030504040204" pitchFamily="34" charset="0"/>
                        </a:rPr>
                        <a:t> from consistency or plausibility?</a:t>
                      </a:r>
                      <a:endParaRPr lang="en-PH" b="1"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7"/>
                  </a:ext>
                </a:extLst>
              </a:tr>
              <a:tr h="617131">
                <a:tc>
                  <a:txBody>
                    <a:bodyPr/>
                    <a:lstStyle/>
                    <a:p>
                      <a:pPr marL="0" indent="0">
                        <a:buFont typeface="+mj-lt"/>
                        <a:buNone/>
                      </a:pPr>
                      <a:r>
                        <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rPr>
                        <a:t>8. Experimental</a:t>
                      </a:r>
                      <a:r>
                        <a:rPr lang="en-PH" sz="1800" b="1" baseline="0" dirty="0">
                          <a:solidFill>
                            <a:schemeClr val="bg1"/>
                          </a:solidFill>
                          <a:latin typeface="Tahoma" panose="020B0604030504040204" pitchFamily="34" charset="0"/>
                          <a:ea typeface="Tahoma" panose="020B0604030504040204" pitchFamily="34" charset="0"/>
                          <a:cs typeface="Tahoma" panose="020B0604030504040204" pitchFamily="34" charset="0"/>
                        </a:rPr>
                        <a:t> evidence</a:t>
                      </a:r>
                      <a:endPar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1">
                        <a:lumMod val="75000"/>
                      </a:schemeClr>
                    </a:solidFill>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Not always </a:t>
                      </a:r>
                      <a:r>
                        <a:rPr lang="en-PH" b="1" baseline="0" dirty="0">
                          <a:latin typeface="Tahoma" panose="020B0604030504040204" pitchFamily="34" charset="0"/>
                          <a:ea typeface="Tahoma" panose="020B0604030504040204" pitchFamily="34" charset="0"/>
                          <a:cs typeface="Tahoma" panose="020B0604030504040204" pitchFamily="34" charset="0"/>
                        </a:rPr>
                        <a:t> available.</a:t>
                      </a:r>
                      <a:endParaRPr lang="en-PH" b="1"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8"/>
                  </a:ext>
                </a:extLst>
              </a:tr>
              <a:tr h="389584">
                <a:tc>
                  <a:txBody>
                    <a:bodyPr/>
                    <a:lstStyle/>
                    <a:p>
                      <a:pPr marL="0" indent="0">
                        <a:buFont typeface="+mj-lt"/>
                        <a:buNone/>
                      </a:pPr>
                      <a:r>
                        <a:rPr lang="en-PH" sz="1800" b="1" dirty="0">
                          <a:solidFill>
                            <a:schemeClr val="bg1"/>
                          </a:solidFill>
                          <a:latin typeface="Tahoma" panose="020B0604030504040204" pitchFamily="34" charset="0"/>
                          <a:ea typeface="Tahoma" panose="020B0604030504040204" pitchFamily="34" charset="0"/>
                          <a:cs typeface="Tahoma" panose="020B0604030504040204" pitchFamily="34" charset="0"/>
                        </a:rPr>
                        <a:t>9. Analogy</a:t>
                      </a:r>
                    </a:p>
                  </a:txBody>
                  <a:tcPr>
                    <a:solidFill>
                      <a:schemeClr val="accent1">
                        <a:lumMod val="75000"/>
                      </a:schemeClr>
                    </a:solidFill>
                  </a:tcPr>
                </a:tc>
                <a:tc>
                  <a:txBody>
                    <a:bodyPr/>
                    <a:lstStyle/>
                    <a:p>
                      <a:r>
                        <a:rPr lang="en-PH" b="1" dirty="0">
                          <a:latin typeface="Tahoma" panose="020B0604030504040204" pitchFamily="34" charset="0"/>
                          <a:ea typeface="Tahoma" panose="020B0604030504040204" pitchFamily="34" charset="0"/>
                          <a:cs typeface="Tahoma" panose="020B0604030504040204" pitchFamily="34" charset="0"/>
                        </a:rPr>
                        <a:t>Analogies abound.</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189716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lstStyle/>
          <a:p>
            <a:r>
              <a:rPr lang="en-PH" sz="4000" b="1" dirty="0">
                <a:latin typeface="Tahoma" panose="020B0604030504040204" pitchFamily="34" charset="0"/>
                <a:ea typeface="Tahoma" panose="020B0604030504040204" pitchFamily="34" charset="0"/>
                <a:cs typeface="Tahoma" panose="020B0604030504040204" pitchFamily="34" charset="0"/>
              </a:rPr>
              <a:t>Comparing Rules of Evidence</a:t>
            </a:r>
          </a:p>
        </p:txBody>
      </p:sp>
      <p:graphicFrame>
        <p:nvGraphicFramePr>
          <p:cNvPr id="3" name="Table 2"/>
          <p:cNvGraphicFramePr>
            <a:graphicFrameLocks noGrp="1"/>
          </p:cNvGraphicFramePr>
          <p:nvPr>
            <p:extLst>
              <p:ext uri="{D42A27DB-BD31-4B8C-83A1-F6EECF244321}">
                <p14:modId xmlns:p14="http://schemas.microsoft.com/office/powerpoint/2010/main" val="35889097"/>
              </p:ext>
            </p:extLst>
          </p:nvPr>
        </p:nvGraphicFramePr>
        <p:xfrm>
          <a:off x="76200" y="1143000"/>
          <a:ext cx="8991600" cy="5074920"/>
        </p:xfrm>
        <a:graphic>
          <a:graphicData uri="http://schemas.openxmlformats.org/drawingml/2006/table">
            <a:tbl>
              <a:tblPr firstRow="1" bandRow="1">
                <a:tableStyleId>{5C22544A-7EE6-4342-B048-85BDC9FD1C3A}</a:tableStyleId>
              </a:tblPr>
              <a:tblGrid>
                <a:gridCol w="44958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228600">
                <a:tc>
                  <a:txBody>
                    <a:bodyPr/>
                    <a:lstStyle/>
                    <a:p>
                      <a:r>
                        <a:rPr lang="en-PH" sz="2800" dirty="0">
                          <a:latin typeface="Tahoma" panose="020B0604030504040204" pitchFamily="34" charset="0"/>
                          <a:ea typeface="Tahoma" panose="020B0604030504040204" pitchFamily="34" charset="0"/>
                          <a:cs typeface="Tahoma" panose="020B0604030504040204" pitchFamily="34" charset="0"/>
                        </a:rPr>
                        <a:t>Criminal Law</a:t>
                      </a:r>
                    </a:p>
                  </a:txBody>
                  <a:tcPr>
                    <a:solidFill>
                      <a:schemeClr val="tx2"/>
                    </a:solidFill>
                  </a:tcPr>
                </a:tc>
                <a:tc>
                  <a:txBody>
                    <a:bodyPr/>
                    <a:lstStyle/>
                    <a:p>
                      <a:r>
                        <a:rPr lang="en-PH" sz="2800" dirty="0">
                          <a:latin typeface="Tahoma" panose="020B0604030504040204" pitchFamily="34" charset="0"/>
                          <a:ea typeface="Tahoma" panose="020B0604030504040204" pitchFamily="34" charset="0"/>
                          <a:cs typeface="Tahoma" panose="020B0604030504040204" pitchFamily="34" charset="0"/>
                        </a:rPr>
                        <a:t>Causation</a:t>
                      </a:r>
                    </a:p>
                  </a:txBody>
                  <a:tcPr>
                    <a:solidFill>
                      <a:schemeClr val="tx2"/>
                    </a:solidFill>
                  </a:tcPr>
                </a:tc>
                <a:extLst>
                  <a:ext uri="{0D108BD9-81ED-4DB2-BD59-A6C34878D82A}">
                    <a16:rowId xmlns:a16="http://schemas.microsoft.com/office/drawing/2014/main" val="10000"/>
                  </a:ext>
                </a:extLst>
              </a:tr>
              <a:tr h="457200">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Criminal present at scene of crime</a:t>
                      </a:r>
                    </a:p>
                  </a:txBody>
                  <a:tcPr/>
                </a:tc>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Agent present in</a:t>
                      </a:r>
                      <a:r>
                        <a:rPr lang="en-PH" sz="1900" baseline="0" dirty="0">
                          <a:latin typeface="Tahoma" panose="020B0604030504040204" pitchFamily="34" charset="0"/>
                          <a:ea typeface="Tahoma" panose="020B0604030504040204" pitchFamily="34" charset="0"/>
                          <a:cs typeface="Tahoma" panose="020B0604030504040204" pitchFamily="34" charset="0"/>
                        </a:rPr>
                        <a:t> the disease</a:t>
                      </a:r>
                      <a:endParaRPr lang="en-PH" sz="19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1"/>
                  </a:ext>
                </a:extLst>
              </a:tr>
              <a:tr h="457200">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Premeditation</a:t>
                      </a:r>
                    </a:p>
                  </a:txBody>
                  <a:tcPr/>
                </a:tc>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Causal events precede onset of disease</a:t>
                      </a:r>
                    </a:p>
                  </a:txBody>
                  <a:tcPr/>
                </a:tc>
                <a:extLst>
                  <a:ext uri="{0D108BD9-81ED-4DB2-BD59-A6C34878D82A}">
                    <a16:rowId xmlns:a16="http://schemas.microsoft.com/office/drawing/2014/main" val="10002"/>
                  </a:ext>
                </a:extLst>
              </a:tr>
              <a:tr h="647700">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Accessories involved</a:t>
                      </a:r>
                      <a:r>
                        <a:rPr lang="en-PH" sz="1900" baseline="0" dirty="0">
                          <a:latin typeface="Tahoma" panose="020B0604030504040204" pitchFamily="34" charset="0"/>
                          <a:ea typeface="Tahoma" panose="020B0604030504040204" pitchFamily="34" charset="0"/>
                          <a:cs typeface="Tahoma" panose="020B0604030504040204" pitchFamily="34" charset="0"/>
                        </a:rPr>
                        <a:t> in the crime</a:t>
                      </a:r>
                      <a:endParaRPr lang="en-PH" sz="19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Co-factors and/or multiple causality involved</a:t>
                      </a:r>
                    </a:p>
                  </a:txBody>
                  <a:tcPr/>
                </a:tc>
                <a:extLst>
                  <a:ext uri="{0D108BD9-81ED-4DB2-BD59-A6C34878D82A}">
                    <a16:rowId xmlns:a16="http://schemas.microsoft.com/office/drawing/2014/main" val="10003"/>
                  </a:ext>
                </a:extLst>
              </a:tr>
              <a:tr h="647700">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Severity of crime to state of victim</a:t>
                      </a:r>
                    </a:p>
                  </a:txBody>
                  <a:tcPr/>
                </a:tc>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Susceptibility and host response</a:t>
                      </a:r>
                      <a:r>
                        <a:rPr lang="en-PH" sz="1900" baseline="0" dirty="0">
                          <a:latin typeface="Tahoma" panose="020B0604030504040204" pitchFamily="34" charset="0"/>
                          <a:ea typeface="Tahoma" panose="020B0604030504040204" pitchFamily="34" charset="0"/>
                          <a:cs typeface="Tahoma" panose="020B0604030504040204" pitchFamily="34" charset="0"/>
                        </a:rPr>
                        <a:t> determine severity</a:t>
                      </a:r>
                      <a:endParaRPr lang="en-PH" sz="19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4"/>
                  </a:ext>
                </a:extLst>
              </a:tr>
              <a:tr h="647700">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Motivation –there must be gain to the criminal</a:t>
                      </a:r>
                    </a:p>
                  </a:txBody>
                  <a:tcPr/>
                </a:tc>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The role of the agent in the disease must make biologic and common sense</a:t>
                      </a:r>
                    </a:p>
                  </a:txBody>
                  <a:tcPr/>
                </a:tc>
                <a:extLst>
                  <a:ext uri="{0D108BD9-81ED-4DB2-BD59-A6C34878D82A}">
                    <a16:rowId xmlns:a16="http://schemas.microsoft.com/office/drawing/2014/main" val="10005"/>
                  </a:ext>
                </a:extLst>
              </a:tr>
              <a:tr h="647700">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No other suspect could have committed the crime</a:t>
                      </a:r>
                    </a:p>
                  </a:txBody>
                  <a:tcPr/>
                </a:tc>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No other agent could have cause disease under the circumstances given</a:t>
                      </a:r>
                    </a:p>
                  </a:txBody>
                  <a:tcPr/>
                </a:tc>
                <a:extLst>
                  <a:ext uri="{0D108BD9-81ED-4DB2-BD59-A6C34878D82A}">
                    <a16:rowId xmlns:a16="http://schemas.microsoft.com/office/drawing/2014/main" val="10006"/>
                  </a:ext>
                </a:extLst>
              </a:tr>
              <a:tr h="647700">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Proof</a:t>
                      </a:r>
                      <a:r>
                        <a:rPr lang="en-PH" sz="1900" baseline="0" dirty="0">
                          <a:latin typeface="Tahoma" panose="020B0604030504040204" pitchFamily="34" charset="0"/>
                          <a:ea typeface="Tahoma" panose="020B0604030504040204" pitchFamily="34" charset="0"/>
                          <a:cs typeface="Tahoma" panose="020B0604030504040204" pitchFamily="34" charset="0"/>
                        </a:rPr>
                        <a:t> of guilty  must be established beyond a reasonable doubt</a:t>
                      </a:r>
                      <a:endParaRPr lang="en-PH" sz="19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PH" sz="1900" dirty="0">
                          <a:latin typeface="Tahoma" panose="020B0604030504040204" pitchFamily="34" charset="0"/>
                          <a:ea typeface="Tahoma" panose="020B0604030504040204" pitchFamily="34" charset="0"/>
                          <a:cs typeface="Tahoma" panose="020B0604030504040204" pitchFamily="34" charset="0"/>
                        </a:rPr>
                        <a:t>Proof of causation must be established beyond reasonable</a:t>
                      </a:r>
                      <a:r>
                        <a:rPr lang="en-PH" sz="1900" baseline="0" dirty="0">
                          <a:latin typeface="Tahoma" panose="020B0604030504040204" pitchFamily="34" charset="0"/>
                          <a:ea typeface="Tahoma" panose="020B0604030504040204" pitchFamily="34" charset="0"/>
                          <a:cs typeface="Tahoma" panose="020B0604030504040204" pitchFamily="34" charset="0"/>
                        </a:rPr>
                        <a:t> doubt or role of chance</a:t>
                      </a:r>
                      <a:endParaRPr lang="en-PH" sz="19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21851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0073"/>
            <a:ext cx="8229600" cy="84051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Analytical Methods</a:t>
            </a:r>
          </a:p>
        </p:txBody>
      </p:sp>
      <p:sp>
        <p:nvSpPr>
          <p:cNvPr id="3" name="Content Placeholder 2"/>
          <p:cNvSpPr>
            <a:spLocks noGrp="1"/>
          </p:cNvSpPr>
          <p:nvPr>
            <p:ph idx="1"/>
          </p:nvPr>
        </p:nvSpPr>
        <p:spPr/>
        <p:txBody>
          <a:bodyPr/>
          <a:lstStyle/>
          <a:p>
            <a:r>
              <a:rPr lang="en-PH" sz="3000" b="1" dirty="0">
                <a:latin typeface="Tahoma" panose="020B0604030504040204" pitchFamily="34" charset="0"/>
                <a:ea typeface="Tahoma" panose="020B0604030504040204" pitchFamily="34" charset="0"/>
                <a:cs typeface="Tahoma" panose="020B0604030504040204" pitchFamily="34" charset="0"/>
              </a:rPr>
              <a:t>Measures of association / strength of association</a:t>
            </a:r>
          </a:p>
          <a:p>
            <a:endParaRPr lang="en-PH" sz="3000" b="1" dirty="0">
              <a:latin typeface="Tahoma" panose="020B0604030504040204" pitchFamily="34" charset="0"/>
              <a:ea typeface="Tahoma" panose="020B0604030504040204" pitchFamily="34" charset="0"/>
              <a:cs typeface="Tahoma" panose="020B0604030504040204" pitchFamily="34" charset="0"/>
            </a:endParaRPr>
          </a:p>
          <a:p>
            <a:r>
              <a:rPr lang="en-PH" sz="3000" b="1" dirty="0">
                <a:latin typeface="Tahoma" panose="020B0604030504040204" pitchFamily="34" charset="0"/>
                <a:ea typeface="Tahoma" panose="020B0604030504040204" pitchFamily="34" charset="0"/>
                <a:cs typeface="Tahoma" panose="020B0604030504040204" pitchFamily="34" charset="0"/>
              </a:rPr>
              <a:t>Testing hypothesis of association</a:t>
            </a:r>
          </a:p>
          <a:p>
            <a:endParaRPr lang="en-PH" sz="3000" b="1" dirty="0">
              <a:latin typeface="Tahoma" panose="020B0604030504040204" pitchFamily="34" charset="0"/>
              <a:ea typeface="Tahoma" panose="020B0604030504040204" pitchFamily="34" charset="0"/>
              <a:cs typeface="Tahoma" panose="020B0604030504040204" pitchFamily="34" charset="0"/>
            </a:endParaRPr>
          </a:p>
          <a:p>
            <a:r>
              <a:rPr lang="en-PH" sz="3000" b="1" dirty="0">
                <a:latin typeface="Tahoma" panose="020B0604030504040204" pitchFamily="34" charset="0"/>
                <a:ea typeface="Tahoma" panose="020B0604030504040204" pitchFamily="34" charset="0"/>
                <a:cs typeface="Tahoma" panose="020B0604030504040204" pitchFamily="34" charset="0"/>
              </a:rPr>
              <a:t>Controlling confounders</a:t>
            </a:r>
          </a:p>
        </p:txBody>
      </p:sp>
    </p:spTree>
    <p:extLst>
      <p:ext uri="{BB962C8B-B14F-4D97-AF65-F5344CB8AC3E}">
        <p14:creationId xmlns:p14="http://schemas.microsoft.com/office/powerpoint/2010/main" val="13442168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8544"/>
            <a:ext cx="8229600" cy="852055"/>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Testing hypothesis of Association</a:t>
            </a:r>
          </a:p>
        </p:txBody>
      </p:sp>
      <p:sp>
        <p:nvSpPr>
          <p:cNvPr id="3" name="TextBox 2"/>
          <p:cNvSpPr txBox="1"/>
          <p:nvPr/>
        </p:nvSpPr>
        <p:spPr>
          <a:xfrm>
            <a:off x="2514600" y="1233361"/>
            <a:ext cx="3810000" cy="523220"/>
          </a:xfrm>
          <a:prstGeom prst="rect">
            <a:avLst/>
          </a:prstGeom>
          <a:noFill/>
          <a:ln>
            <a:solidFill>
              <a:schemeClr val="accent2"/>
            </a:solidFill>
          </a:ln>
        </p:spPr>
        <p:txBody>
          <a:bodyPr wrap="square" rtlCol="0">
            <a:spAutoFit/>
          </a:bodyPr>
          <a:lstStyle/>
          <a:p>
            <a:pPr algn="ctr"/>
            <a:r>
              <a:rPr lang="en-PH" sz="2800" b="1" dirty="0"/>
              <a:t>Null Hypothesis</a:t>
            </a:r>
          </a:p>
        </p:txBody>
      </p:sp>
      <p:sp>
        <p:nvSpPr>
          <p:cNvPr id="4" name="TextBox 3"/>
          <p:cNvSpPr txBox="1"/>
          <p:nvPr/>
        </p:nvSpPr>
        <p:spPr>
          <a:xfrm>
            <a:off x="609600" y="4720771"/>
            <a:ext cx="3810000" cy="523220"/>
          </a:xfrm>
          <a:prstGeom prst="rect">
            <a:avLst/>
          </a:prstGeom>
          <a:noFill/>
          <a:ln>
            <a:solidFill>
              <a:schemeClr val="accent2"/>
            </a:solidFill>
          </a:ln>
        </p:spPr>
        <p:txBody>
          <a:bodyPr wrap="square" rtlCol="0">
            <a:spAutoFit/>
          </a:bodyPr>
          <a:lstStyle/>
          <a:p>
            <a:pPr algn="ctr"/>
            <a:r>
              <a:rPr lang="en-PH" sz="2800" b="1" dirty="0"/>
              <a:t>Causal association</a:t>
            </a:r>
          </a:p>
        </p:txBody>
      </p:sp>
      <p:sp>
        <p:nvSpPr>
          <p:cNvPr id="5" name="TextBox 4"/>
          <p:cNvSpPr txBox="1"/>
          <p:nvPr/>
        </p:nvSpPr>
        <p:spPr>
          <a:xfrm>
            <a:off x="5145314" y="2990296"/>
            <a:ext cx="2855686" cy="523220"/>
          </a:xfrm>
          <a:prstGeom prst="rect">
            <a:avLst/>
          </a:prstGeom>
          <a:noFill/>
          <a:ln>
            <a:solidFill>
              <a:schemeClr val="accent2"/>
            </a:solidFill>
          </a:ln>
        </p:spPr>
        <p:txBody>
          <a:bodyPr wrap="square" rtlCol="0">
            <a:spAutoFit/>
          </a:bodyPr>
          <a:lstStyle/>
          <a:p>
            <a:pPr algn="ctr"/>
            <a:r>
              <a:rPr lang="en-PH" sz="2800" b="1" dirty="0"/>
              <a:t>Accepted</a:t>
            </a:r>
          </a:p>
        </p:txBody>
      </p:sp>
      <p:sp>
        <p:nvSpPr>
          <p:cNvPr id="6" name="TextBox 5"/>
          <p:cNvSpPr txBox="1"/>
          <p:nvPr/>
        </p:nvSpPr>
        <p:spPr>
          <a:xfrm>
            <a:off x="1219200" y="2961267"/>
            <a:ext cx="2819400" cy="523220"/>
          </a:xfrm>
          <a:prstGeom prst="rect">
            <a:avLst/>
          </a:prstGeom>
          <a:noFill/>
          <a:ln>
            <a:solidFill>
              <a:schemeClr val="accent2"/>
            </a:solidFill>
          </a:ln>
        </p:spPr>
        <p:txBody>
          <a:bodyPr wrap="square" rtlCol="0">
            <a:spAutoFit/>
          </a:bodyPr>
          <a:lstStyle/>
          <a:p>
            <a:pPr algn="ctr"/>
            <a:r>
              <a:rPr lang="en-PH" sz="2800" b="1" dirty="0"/>
              <a:t>Rejecting</a:t>
            </a:r>
          </a:p>
        </p:txBody>
      </p:sp>
      <p:sp>
        <p:nvSpPr>
          <p:cNvPr id="7" name="TextBox 6"/>
          <p:cNvSpPr txBox="1"/>
          <p:nvPr/>
        </p:nvSpPr>
        <p:spPr>
          <a:xfrm>
            <a:off x="4800600" y="4720771"/>
            <a:ext cx="4002314" cy="523220"/>
          </a:xfrm>
          <a:prstGeom prst="rect">
            <a:avLst/>
          </a:prstGeom>
          <a:noFill/>
          <a:ln>
            <a:solidFill>
              <a:schemeClr val="accent2"/>
            </a:solidFill>
          </a:ln>
        </p:spPr>
        <p:txBody>
          <a:bodyPr wrap="square" rtlCol="0">
            <a:spAutoFit/>
          </a:bodyPr>
          <a:lstStyle/>
          <a:p>
            <a:pPr algn="ctr"/>
            <a:r>
              <a:rPr lang="en-PH" sz="2800" b="1" dirty="0"/>
              <a:t>No causal association</a:t>
            </a:r>
          </a:p>
        </p:txBody>
      </p:sp>
      <p:cxnSp>
        <p:nvCxnSpPr>
          <p:cNvPr id="9" name="Straight Connector 8"/>
          <p:cNvCxnSpPr>
            <a:stCxn id="3" idx="2"/>
          </p:cNvCxnSpPr>
          <p:nvPr/>
        </p:nvCxnSpPr>
        <p:spPr>
          <a:xfrm>
            <a:off x="4419600" y="1756581"/>
            <a:ext cx="0" cy="3770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4419600" y="2133600"/>
            <a:ext cx="1752600"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H="1">
            <a:off x="2823029" y="2133600"/>
            <a:ext cx="1596571"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2823029" y="2133600"/>
            <a:ext cx="0" cy="8276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6172200" y="2133600"/>
            <a:ext cx="0" cy="8276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a:off x="2823029" y="3484487"/>
            <a:ext cx="0" cy="12362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a:xfrm>
            <a:off x="6172200" y="3513516"/>
            <a:ext cx="0" cy="12072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1548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991600" cy="715962"/>
          </a:xfrm>
        </p:spPr>
        <p:txBody>
          <a:bodyPr>
            <a:noAutofit/>
          </a:bodyPr>
          <a:lstStyle/>
          <a:p>
            <a:pPr algn="l"/>
            <a:r>
              <a:rPr lang="en-US" sz="2700" b="1" dirty="0">
                <a:latin typeface="Tahoma" panose="020B0604030504040204" pitchFamily="34" charset="0"/>
                <a:ea typeface="Tahoma" panose="020B0604030504040204" pitchFamily="34" charset="0"/>
                <a:cs typeface="Tahoma" panose="020B0604030504040204" pitchFamily="34" charset="0"/>
              </a:rPr>
              <a:t>APPROACHES FOR STUDYING DISEASE ETIOLOGY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81870662"/>
              </p:ext>
            </p:extLst>
          </p:nvPr>
        </p:nvGraphicFramePr>
        <p:xfrm>
          <a:off x="457200" y="1143000"/>
          <a:ext cx="8229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71647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9906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Controlling confounders</a:t>
            </a:r>
          </a:p>
        </p:txBody>
      </p:sp>
      <p:sp>
        <p:nvSpPr>
          <p:cNvPr id="3" name="TextBox 2"/>
          <p:cNvSpPr txBox="1"/>
          <p:nvPr/>
        </p:nvSpPr>
        <p:spPr>
          <a:xfrm>
            <a:off x="457200" y="1600200"/>
            <a:ext cx="7696200" cy="4401205"/>
          </a:xfrm>
          <a:prstGeom prst="rect">
            <a:avLst/>
          </a:prstGeom>
          <a:noFill/>
        </p:spPr>
        <p:txBody>
          <a:bodyPr wrap="square" rtlCol="0">
            <a:spAutoFit/>
          </a:bodyPr>
          <a:lstStyle/>
          <a:p>
            <a:pPr marL="285750" indent="-285750">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At  </a:t>
            </a:r>
            <a:r>
              <a:rPr lang="en-PH" sz="2800" b="1" dirty="0">
                <a:solidFill>
                  <a:srgbClr val="FF0000"/>
                </a:solidFill>
                <a:latin typeface="Tahoma" panose="020B0604030504040204" pitchFamily="34" charset="0"/>
                <a:ea typeface="Tahoma" panose="020B0604030504040204" pitchFamily="34" charset="0"/>
                <a:cs typeface="Tahoma" panose="020B0604030504040204" pitchFamily="34" charset="0"/>
              </a:rPr>
              <a:t>Time designing </a:t>
            </a:r>
            <a:r>
              <a:rPr lang="en-PH" sz="2800" dirty="0">
                <a:latin typeface="Tahoma" panose="020B0604030504040204" pitchFamily="34" charset="0"/>
                <a:ea typeface="Tahoma" panose="020B0604030504040204" pitchFamily="34" charset="0"/>
                <a:cs typeface="Tahoma" panose="020B0604030504040204" pitchFamily="34" charset="0"/>
              </a:rPr>
              <a:t>of epidemiological study or while carrying study </a:t>
            </a:r>
          </a:p>
          <a:p>
            <a:pPr marL="742950" lvl="1" indent="-285750">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Randomisation</a:t>
            </a:r>
          </a:p>
          <a:p>
            <a:pPr marL="742950" lvl="1" indent="-285750">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Restriction</a:t>
            </a:r>
          </a:p>
          <a:p>
            <a:pPr marL="742950" lvl="1" indent="-285750">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Matching</a:t>
            </a:r>
          </a:p>
          <a:p>
            <a:endParaRPr lang="en-PH" sz="28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Wingdings" panose="05000000000000000000" pitchFamily="2" charset="2"/>
              <a:buChar char="v"/>
            </a:pPr>
            <a:r>
              <a:rPr lang="en-PH" sz="2800" b="1" dirty="0">
                <a:solidFill>
                  <a:srgbClr val="FF0000"/>
                </a:solidFill>
                <a:latin typeface="Tahoma" panose="020B0604030504040204" pitchFamily="34" charset="0"/>
                <a:ea typeface="Tahoma" panose="020B0604030504040204" pitchFamily="34" charset="0"/>
                <a:cs typeface="Tahoma" panose="020B0604030504040204" pitchFamily="34" charset="0"/>
              </a:rPr>
              <a:t>At Analysis Stage</a:t>
            </a:r>
          </a:p>
          <a:p>
            <a:pPr marL="742950" lvl="1" indent="-285750">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Stratification </a:t>
            </a:r>
          </a:p>
          <a:p>
            <a:pPr marL="742950" lvl="1" indent="-285750">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Adjustment</a:t>
            </a:r>
          </a:p>
          <a:p>
            <a:pPr marL="742950" lvl="1" indent="-285750">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Statistical modelling </a:t>
            </a:r>
          </a:p>
        </p:txBody>
      </p:sp>
    </p:spTree>
    <p:extLst>
      <p:ext uri="{BB962C8B-B14F-4D97-AF65-F5344CB8AC3E}">
        <p14:creationId xmlns:p14="http://schemas.microsoft.com/office/powerpoint/2010/main" val="1197099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839200" cy="990600"/>
          </a:xfrm>
        </p:spPr>
        <p:txBody>
          <a:bodyPr/>
          <a:lstStyle/>
          <a:p>
            <a:pPr algn="l"/>
            <a:r>
              <a:rPr lang="en-PH" sz="2800" b="1" dirty="0">
                <a:latin typeface="Tahoma" panose="020B0604030504040204" pitchFamily="34" charset="0"/>
                <a:ea typeface="Tahoma" panose="020B0604030504040204" pitchFamily="34" charset="0"/>
                <a:cs typeface="Tahoma" panose="020B0604030504040204" pitchFamily="34" charset="0"/>
              </a:rPr>
              <a:t>Measure of association / strength of association</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Ratio measures</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Relative risk</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Odds ratio</a:t>
            </a:r>
          </a:p>
          <a:p>
            <a:pPr>
              <a:buFont typeface="Wingdings" panose="05000000000000000000" pitchFamily="2" charset="2"/>
              <a:buChar char="v"/>
            </a:pPr>
            <a:endParaRPr lang="en-PH" sz="2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PH" sz="2800" dirty="0">
                <a:latin typeface="Tahoma" panose="020B0604030504040204" pitchFamily="34" charset="0"/>
                <a:ea typeface="Tahoma" panose="020B0604030504040204" pitchFamily="34" charset="0"/>
                <a:cs typeface="Tahoma" panose="020B0604030504040204" pitchFamily="34" charset="0"/>
              </a:rPr>
              <a:t>Difference measures</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Attributable risk</a:t>
            </a:r>
          </a:p>
          <a:p>
            <a:pPr lvl="1">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Population Attributable risk</a:t>
            </a:r>
          </a:p>
        </p:txBody>
      </p:sp>
    </p:spTree>
    <p:extLst>
      <p:ext uri="{BB962C8B-B14F-4D97-AF65-F5344CB8AC3E}">
        <p14:creationId xmlns:p14="http://schemas.microsoft.com/office/powerpoint/2010/main" val="3451235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ular Callout 3"/>
          <p:cNvSpPr/>
          <p:nvPr/>
        </p:nvSpPr>
        <p:spPr>
          <a:xfrm>
            <a:off x="304800" y="990600"/>
            <a:ext cx="7086600" cy="1905000"/>
          </a:xfrm>
          <a:prstGeom prst="wedgeRectCallout">
            <a:avLst>
              <a:gd name="adj1" fmla="val 41862"/>
              <a:gd name="adj2" fmla="val 10364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800" b="1" dirty="0"/>
              <a:t>“The world is Richer with Associations than Meanings, and it’s the part of wisdom to differentiate the two”</a:t>
            </a:r>
          </a:p>
        </p:txBody>
      </p:sp>
      <p:sp>
        <p:nvSpPr>
          <p:cNvPr id="6" name="TextBox 5"/>
          <p:cNvSpPr txBox="1"/>
          <p:nvPr/>
        </p:nvSpPr>
        <p:spPr>
          <a:xfrm>
            <a:off x="6477000" y="6073283"/>
            <a:ext cx="2209800" cy="338554"/>
          </a:xfrm>
          <a:prstGeom prst="rect">
            <a:avLst/>
          </a:prstGeom>
          <a:noFill/>
        </p:spPr>
        <p:txBody>
          <a:bodyPr wrap="square" rtlCol="0">
            <a:spAutoFit/>
          </a:bodyPr>
          <a:lstStyle/>
          <a:p>
            <a:r>
              <a:rPr lang="en-PH" sz="1600" b="1" i="1" dirty="0"/>
              <a:t>John Barth (novelist</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146" y="4099378"/>
            <a:ext cx="2466975" cy="1973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4099379"/>
            <a:ext cx="1543050" cy="1898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942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05800" cy="838200"/>
          </a:xfrm>
        </p:spPr>
        <p:txBody>
          <a:bodyPr/>
          <a:lstStyle/>
          <a:p>
            <a:r>
              <a:rPr lang="en-PH" sz="3600" b="1" dirty="0">
                <a:latin typeface="Tahoma" panose="020B0604030504040204" pitchFamily="34" charset="0"/>
                <a:ea typeface="Tahoma" panose="020B0604030504040204" pitchFamily="34" charset="0"/>
                <a:cs typeface="Tahoma" panose="020B0604030504040204" pitchFamily="34" charset="0"/>
              </a:rPr>
              <a:t>References</a:t>
            </a:r>
          </a:p>
        </p:txBody>
      </p:sp>
      <p:sp>
        <p:nvSpPr>
          <p:cNvPr id="3" name="TextBox 2"/>
          <p:cNvSpPr txBox="1"/>
          <p:nvPr/>
        </p:nvSpPr>
        <p:spPr>
          <a:xfrm>
            <a:off x="228600" y="1371600"/>
            <a:ext cx="8686800" cy="4093428"/>
          </a:xfrm>
          <a:prstGeom prst="rect">
            <a:avLst/>
          </a:prstGeom>
          <a:noFill/>
        </p:spPr>
        <p:txBody>
          <a:bodyPr wrap="square" rtlCol="0">
            <a:spAutoFit/>
          </a:bodyPr>
          <a:lstStyle/>
          <a:p>
            <a:pPr marL="342900" indent="-342900">
              <a:buFont typeface="+mj-lt"/>
              <a:buAutoNum type="arabicPeriod"/>
            </a:pPr>
            <a:r>
              <a:rPr lang="en-PH" sz="2000" dirty="0">
                <a:latin typeface="Tahoma" panose="020B0604030504040204" pitchFamily="34" charset="0"/>
                <a:ea typeface="Tahoma" panose="020B0604030504040204" pitchFamily="34" charset="0"/>
                <a:cs typeface="Tahoma" panose="020B0604030504040204" pitchFamily="34" charset="0"/>
              </a:rPr>
              <a:t>Hill AB. The environment and disease: Association or Causation? </a:t>
            </a:r>
            <a:r>
              <a:rPr lang="en-PH" sz="2000" dirty="0" err="1">
                <a:latin typeface="Tahoma" panose="020B0604030504040204" pitchFamily="34" charset="0"/>
                <a:ea typeface="Tahoma" panose="020B0604030504040204" pitchFamily="34" charset="0"/>
                <a:cs typeface="Tahoma" panose="020B0604030504040204" pitchFamily="34" charset="0"/>
              </a:rPr>
              <a:t>Proc</a:t>
            </a:r>
            <a:r>
              <a:rPr lang="en-PH" sz="2000" dirty="0">
                <a:latin typeface="Tahoma" panose="020B0604030504040204" pitchFamily="34" charset="0"/>
                <a:ea typeface="Tahoma" panose="020B0604030504040204" pitchFamily="34" charset="0"/>
                <a:cs typeface="Tahoma" panose="020B0604030504040204" pitchFamily="34" charset="0"/>
              </a:rPr>
              <a:t> R. Soc.Med.1965;58:295-300</a:t>
            </a:r>
          </a:p>
          <a:p>
            <a:pPr marL="342900" indent="-342900">
              <a:buFont typeface="+mj-lt"/>
              <a:buAutoNum type="arabicPeriod"/>
            </a:pPr>
            <a:r>
              <a:rPr lang="en-PH" sz="2000" dirty="0" err="1">
                <a:latin typeface="Tahoma" panose="020B0604030504040204" pitchFamily="34" charset="0"/>
                <a:ea typeface="Tahoma" panose="020B0604030504040204" pitchFamily="34" charset="0"/>
                <a:cs typeface="Tahoma" panose="020B0604030504040204" pitchFamily="34" charset="0"/>
              </a:rPr>
              <a:t>Susser</a:t>
            </a:r>
            <a:r>
              <a:rPr lang="en-PH" sz="2000" dirty="0">
                <a:latin typeface="Tahoma" panose="020B0604030504040204" pitchFamily="34" charset="0"/>
                <a:ea typeface="Tahoma" panose="020B0604030504040204" pitchFamily="34" charset="0"/>
                <a:cs typeface="Tahoma" panose="020B0604030504040204" pitchFamily="34" charset="0"/>
              </a:rPr>
              <a:t> MW. What is a cause and how do we know one? A grammar for pragmatic Epidemiology. American Journal 1991;133:635-648</a:t>
            </a:r>
          </a:p>
          <a:p>
            <a:pPr marL="342900" indent="-342900">
              <a:buFont typeface="+mj-lt"/>
              <a:buAutoNum type="arabicPeriod"/>
            </a:pPr>
            <a:r>
              <a:rPr lang="en-PH" sz="2000" dirty="0" err="1">
                <a:latin typeface="Tahoma" panose="020B0604030504040204" pitchFamily="34" charset="0"/>
                <a:ea typeface="Tahoma" panose="020B0604030504040204" pitchFamily="34" charset="0"/>
                <a:cs typeface="Tahoma" panose="020B0604030504040204" pitchFamily="34" charset="0"/>
              </a:rPr>
              <a:t>Gordis</a:t>
            </a:r>
            <a:r>
              <a:rPr lang="en-PH" sz="2000" dirty="0">
                <a:latin typeface="Tahoma" panose="020B0604030504040204" pitchFamily="34" charset="0"/>
                <a:ea typeface="Tahoma" panose="020B0604030504040204" pitchFamily="34" charset="0"/>
                <a:cs typeface="Tahoma" panose="020B0604030504040204" pitchFamily="34" charset="0"/>
              </a:rPr>
              <a:t> L. Epidemiology (2009) (4</a:t>
            </a:r>
            <a:r>
              <a:rPr lang="en-PH" sz="2000" baseline="30000" dirty="0">
                <a:latin typeface="Tahoma" panose="020B0604030504040204" pitchFamily="34" charset="0"/>
                <a:ea typeface="Tahoma" panose="020B0604030504040204" pitchFamily="34" charset="0"/>
                <a:cs typeface="Tahoma" panose="020B0604030504040204" pitchFamily="34" charset="0"/>
              </a:rPr>
              <a:t>th</a:t>
            </a:r>
            <a:r>
              <a:rPr lang="en-PH" sz="2000" dirty="0">
                <a:latin typeface="Tahoma" panose="020B0604030504040204" pitchFamily="34" charset="0"/>
                <a:ea typeface="Tahoma" panose="020B0604030504040204" pitchFamily="34" charset="0"/>
                <a:cs typeface="Tahoma" panose="020B0604030504040204" pitchFamily="34" charset="0"/>
              </a:rPr>
              <a:t> Ed) chapter 14: From Association to causation: Deriving Inferences from Epidemiologic studies</a:t>
            </a:r>
          </a:p>
          <a:p>
            <a:pPr marL="342900" indent="-342900">
              <a:buFont typeface="+mj-lt"/>
              <a:buAutoNum type="arabicPeriod"/>
            </a:pPr>
            <a:r>
              <a:rPr lang="en-PH" sz="2000" dirty="0" err="1">
                <a:latin typeface="Tahoma" panose="020B0604030504040204" pitchFamily="34" charset="0"/>
                <a:ea typeface="Tahoma" panose="020B0604030504040204" pitchFamily="34" charset="0"/>
                <a:cs typeface="Tahoma" panose="020B0604030504040204" pitchFamily="34" charset="0"/>
              </a:rPr>
              <a:t>Beaglehole</a:t>
            </a:r>
            <a:r>
              <a:rPr lang="en-PH" sz="2000" dirty="0">
                <a:latin typeface="Tahoma" panose="020B0604030504040204" pitchFamily="34" charset="0"/>
                <a:ea typeface="Tahoma" panose="020B0604030504040204" pitchFamily="34" charset="0"/>
                <a:cs typeface="Tahoma" panose="020B0604030504040204" pitchFamily="34" charset="0"/>
              </a:rPr>
              <a:t> R, Bonita R., (2006) Basic Epidemiology. Delhi: AITBS publisher &amp; Distributor</a:t>
            </a:r>
          </a:p>
          <a:p>
            <a:pPr marL="342900" indent="-342900">
              <a:buFont typeface="+mj-lt"/>
              <a:buAutoNum type="arabicPeriod"/>
            </a:pPr>
            <a:r>
              <a:rPr lang="en-PH" sz="2000" dirty="0">
                <a:latin typeface="Tahoma" panose="020B0604030504040204" pitchFamily="34" charset="0"/>
                <a:ea typeface="Tahoma" panose="020B0604030504040204" pitchFamily="34" charset="0"/>
                <a:cs typeface="Tahoma" panose="020B0604030504040204" pitchFamily="34" charset="0"/>
              </a:rPr>
              <a:t>Last J., A dictionary </a:t>
            </a:r>
            <a:r>
              <a:rPr lang="en-PH" sz="2000" dirty="0" err="1">
                <a:latin typeface="Tahoma" panose="020B0604030504040204" pitchFamily="34" charset="0"/>
                <a:ea typeface="Tahoma" panose="020B0604030504040204" pitchFamily="34" charset="0"/>
                <a:cs typeface="Tahoma" panose="020B0604030504040204" pitchFamily="34" charset="0"/>
              </a:rPr>
              <a:t>ofEpidemiology</a:t>
            </a:r>
            <a:r>
              <a:rPr lang="en-PH" sz="2000" dirty="0">
                <a:latin typeface="Tahoma" panose="020B0604030504040204" pitchFamily="34" charset="0"/>
                <a:ea typeface="Tahoma" panose="020B0604030504040204" pitchFamily="34" charset="0"/>
                <a:cs typeface="Tahoma" panose="020B0604030504040204" pitchFamily="34" charset="0"/>
              </a:rPr>
              <a:t>, 4</a:t>
            </a:r>
            <a:r>
              <a:rPr lang="en-PH" sz="2000" baseline="30000" dirty="0">
                <a:latin typeface="Tahoma" panose="020B0604030504040204" pitchFamily="34" charset="0"/>
                <a:ea typeface="Tahoma" panose="020B0604030504040204" pitchFamily="34" charset="0"/>
                <a:cs typeface="Tahoma" panose="020B0604030504040204" pitchFamily="34" charset="0"/>
              </a:rPr>
              <a:t>th</a:t>
            </a:r>
            <a:r>
              <a:rPr lang="en-PH" sz="2000" dirty="0">
                <a:latin typeface="Tahoma" panose="020B0604030504040204" pitchFamily="34" charset="0"/>
                <a:ea typeface="Tahoma" panose="020B0604030504040204" pitchFamily="34" charset="0"/>
                <a:cs typeface="Tahoma" panose="020B0604030504040204" pitchFamily="34" charset="0"/>
              </a:rPr>
              <a:t> Ed.</a:t>
            </a:r>
          </a:p>
          <a:p>
            <a:pPr marL="342900" indent="-342900">
              <a:buFont typeface="+mj-lt"/>
              <a:buAutoNum type="arabicPeriod"/>
            </a:pPr>
            <a:r>
              <a:rPr lang="en-PH" sz="2000" dirty="0" err="1">
                <a:latin typeface="Tahoma" panose="020B0604030504040204" pitchFamily="34" charset="0"/>
                <a:ea typeface="Tahoma" panose="020B0604030504040204" pitchFamily="34" charset="0"/>
                <a:cs typeface="Tahoma" panose="020B0604030504040204" pitchFamily="34" charset="0"/>
              </a:rPr>
              <a:t>Galea</a:t>
            </a:r>
            <a:r>
              <a:rPr lang="en-PH" sz="2000" dirty="0">
                <a:latin typeface="Tahoma" panose="020B0604030504040204" pitchFamily="34" charset="0"/>
                <a:ea typeface="Tahoma" panose="020B0604030504040204" pitchFamily="34" charset="0"/>
                <a:cs typeface="Tahoma" panose="020B0604030504040204" pitchFamily="34" charset="0"/>
              </a:rPr>
              <a:t> S, et </a:t>
            </a:r>
            <a:r>
              <a:rPr lang="en-PH" sz="2000" dirty="0" err="1">
                <a:latin typeface="Tahoma" panose="020B0604030504040204" pitchFamily="34" charset="0"/>
                <a:ea typeface="Tahoma" panose="020B0604030504040204" pitchFamily="34" charset="0"/>
                <a:cs typeface="Tahoma" panose="020B0604030504040204" pitchFamily="34" charset="0"/>
              </a:rPr>
              <a:t>al.,Causal</a:t>
            </a:r>
            <a:r>
              <a:rPr lang="en-PH" sz="2000" dirty="0">
                <a:latin typeface="Tahoma" panose="020B0604030504040204" pitchFamily="34" charset="0"/>
                <a:ea typeface="Tahoma" panose="020B0604030504040204" pitchFamily="34" charset="0"/>
                <a:cs typeface="Tahoma" panose="020B0604030504040204" pitchFamily="34" charset="0"/>
              </a:rPr>
              <a:t> thinking &amp; Complex </a:t>
            </a:r>
            <a:r>
              <a:rPr lang="en-PH" sz="2000" dirty="0" err="1">
                <a:latin typeface="Tahoma" panose="020B0604030504040204" pitchFamily="34" charset="0"/>
                <a:ea typeface="Tahoma" panose="020B0604030504040204" pitchFamily="34" charset="0"/>
                <a:cs typeface="Tahoma" panose="020B0604030504040204" pitchFamily="34" charset="0"/>
              </a:rPr>
              <a:t>sytem</a:t>
            </a:r>
            <a:r>
              <a:rPr lang="en-PH" sz="2000" dirty="0">
                <a:latin typeface="Tahoma" panose="020B0604030504040204" pitchFamily="34" charset="0"/>
                <a:ea typeface="Tahoma" panose="020B0604030504040204" pitchFamily="34" charset="0"/>
                <a:cs typeface="Tahoma" panose="020B0604030504040204" pitchFamily="34" charset="0"/>
              </a:rPr>
              <a:t> approach in epidemiology. International Journal of Epidemiology, 2010 Feb; 39 (1):97-106</a:t>
            </a:r>
          </a:p>
          <a:p>
            <a:pPr marL="342900" indent="-342900">
              <a:buFont typeface="+mj-lt"/>
              <a:buAutoNum type="arabicPeriod"/>
            </a:pPr>
            <a:r>
              <a:rPr lang="en-PH" sz="2000" dirty="0">
                <a:latin typeface="Tahoma" panose="020B0604030504040204" pitchFamily="34" charset="0"/>
                <a:ea typeface="Tahoma" panose="020B0604030504040204" pitchFamily="34" charset="0"/>
                <a:cs typeface="Tahoma" panose="020B0604030504040204" pitchFamily="34" charset="0"/>
              </a:rPr>
              <a:t>Rothman KJ, </a:t>
            </a:r>
            <a:r>
              <a:rPr lang="en-PH" sz="2000" dirty="0" err="1">
                <a:latin typeface="Tahoma" panose="020B0604030504040204" pitchFamily="34" charset="0"/>
                <a:ea typeface="Tahoma" panose="020B0604030504040204" pitchFamily="34" charset="0"/>
                <a:cs typeface="Tahoma" panose="020B0604030504040204" pitchFamily="34" charset="0"/>
              </a:rPr>
              <a:t>Greenlan</a:t>
            </a:r>
            <a:r>
              <a:rPr lang="en-PH" sz="2000" dirty="0">
                <a:latin typeface="Tahoma" panose="020B0604030504040204" pitchFamily="34" charset="0"/>
                <a:ea typeface="Tahoma" panose="020B0604030504040204" pitchFamily="34" charset="0"/>
                <a:cs typeface="Tahoma" panose="020B0604030504040204" pitchFamily="34" charset="0"/>
              </a:rPr>
              <a:t> </a:t>
            </a:r>
            <a:r>
              <a:rPr lang="en-PH" sz="2000" dirty="0" err="1">
                <a:latin typeface="Tahoma" panose="020B0604030504040204" pitchFamily="34" charset="0"/>
                <a:ea typeface="Tahoma" panose="020B0604030504040204" pitchFamily="34" charset="0"/>
                <a:cs typeface="Tahoma" panose="020B0604030504040204" pitchFamily="34" charset="0"/>
              </a:rPr>
              <a:t>S,et</a:t>
            </a:r>
            <a:r>
              <a:rPr lang="en-PH" sz="2000" dirty="0">
                <a:latin typeface="Tahoma" panose="020B0604030504040204" pitchFamily="34" charset="0"/>
                <a:ea typeface="Tahoma" panose="020B0604030504040204" pitchFamily="34" charset="0"/>
                <a:cs typeface="Tahoma" panose="020B0604030504040204" pitchFamily="34" charset="0"/>
              </a:rPr>
              <a:t> al., Modern Epidemiology. 3</a:t>
            </a:r>
            <a:r>
              <a:rPr lang="en-PH" sz="2000" baseline="30000" dirty="0">
                <a:latin typeface="Tahoma" panose="020B0604030504040204" pitchFamily="34" charset="0"/>
                <a:ea typeface="Tahoma" panose="020B0604030504040204" pitchFamily="34" charset="0"/>
                <a:cs typeface="Tahoma" panose="020B0604030504040204" pitchFamily="34" charset="0"/>
              </a:rPr>
              <a:t>rd</a:t>
            </a:r>
            <a:r>
              <a:rPr lang="en-PH" sz="2000" dirty="0">
                <a:latin typeface="Tahoma" panose="020B0604030504040204" pitchFamily="34" charset="0"/>
                <a:ea typeface="Tahoma" panose="020B0604030504040204" pitchFamily="34" charset="0"/>
                <a:cs typeface="Tahoma" panose="020B0604030504040204" pitchFamily="34" charset="0"/>
              </a:rPr>
              <a:t> Ed. New Delhi</a:t>
            </a:r>
          </a:p>
        </p:txBody>
      </p:sp>
    </p:spTree>
    <p:extLst>
      <p:ext uri="{BB962C8B-B14F-4D97-AF65-F5344CB8AC3E}">
        <p14:creationId xmlns:p14="http://schemas.microsoft.com/office/powerpoint/2010/main" val="2324728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914400"/>
          </a:xfrm>
        </p:spPr>
        <p:txBody>
          <a:bodyPr/>
          <a:lstStyle/>
          <a:p>
            <a:r>
              <a:rPr lang="en-PH" sz="3200" b="1" dirty="0">
                <a:latin typeface="Tahoma" panose="020B0604030504040204" pitchFamily="34" charset="0"/>
                <a:ea typeface="Tahoma" panose="020B0604030504040204" pitchFamily="34" charset="0"/>
                <a:cs typeface="Tahoma" panose="020B0604030504040204" pitchFamily="34" charset="0"/>
              </a:rPr>
              <a:t>Methods: Observational studies consider</a:t>
            </a:r>
          </a:p>
        </p:txBody>
      </p:sp>
      <p:sp>
        <p:nvSpPr>
          <p:cNvPr id="3" name="Content Placeholder 2"/>
          <p:cNvSpPr>
            <a:spLocks noGrp="1"/>
          </p:cNvSpPr>
          <p:nvPr>
            <p:ph idx="1"/>
          </p:nvPr>
        </p:nvSpPr>
        <p:spPr>
          <a:xfrm>
            <a:off x="190500" y="1366982"/>
            <a:ext cx="8763000" cy="4759181"/>
          </a:xfrm>
        </p:spPr>
        <p:txBody>
          <a:bodyPr/>
          <a:lstStyle/>
          <a:p>
            <a:pPr marL="457200" indent="-457200" algn="just">
              <a:buFont typeface="+mj-lt"/>
              <a:buAutoNum type="arabicPeriod"/>
            </a:pPr>
            <a:r>
              <a:rPr lang="en-PH" sz="2800" b="1" dirty="0">
                <a:latin typeface="Tahoma" panose="020B0604030504040204" pitchFamily="34" charset="0"/>
                <a:ea typeface="Tahoma" panose="020B0604030504040204" pitchFamily="34" charset="0"/>
                <a:cs typeface="Tahoma" panose="020B0604030504040204" pitchFamily="34" charset="0"/>
              </a:rPr>
              <a:t>Exposure</a:t>
            </a:r>
            <a:r>
              <a:rPr lang="en-PH" sz="2800" dirty="0">
                <a:latin typeface="Tahoma" panose="020B0604030504040204" pitchFamily="34" charset="0"/>
                <a:ea typeface="Tahoma" panose="020B0604030504040204" pitchFamily="34" charset="0"/>
                <a:cs typeface="Tahoma" panose="020B0604030504040204" pitchFamily="34" charset="0"/>
              </a:rPr>
              <a:t>: Does/Does not cause disease</a:t>
            </a:r>
          </a:p>
          <a:p>
            <a:pPr marL="457200" indent="-457200" algn="just">
              <a:buFont typeface="+mj-lt"/>
              <a:buAutoNum type="arabicPeriod"/>
            </a:pPr>
            <a:r>
              <a:rPr lang="en-PH" sz="2800" dirty="0">
                <a:latin typeface="Tahoma" panose="020B0604030504040204" pitchFamily="34" charset="0"/>
                <a:ea typeface="Tahoma" panose="020B0604030504040204" pitchFamily="34" charset="0"/>
                <a:cs typeface="Tahoma" panose="020B0604030504040204" pitchFamily="34" charset="0"/>
              </a:rPr>
              <a:t>“The risk of disease is</a:t>
            </a:r>
            <a:r>
              <a:rPr lang="en-PH" sz="2800" b="1" i="1" u="sng" dirty="0">
                <a:solidFill>
                  <a:srgbClr val="FF0000"/>
                </a:solidFill>
                <a:latin typeface="Tahoma" panose="020B0604030504040204" pitchFamily="34" charset="0"/>
                <a:ea typeface="Tahoma" panose="020B0604030504040204" pitchFamily="34" charset="0"/>
                <a:cs typeface="Tahoma" panose="020B0604030504040204" pitchFamily="34" charset="0"/>
              </a:rPr>
              <a:t> X </a:t>
            </a:r>
            <a:r>
              <a:rPr lang="en-PH" sz="2800" dirty="0">
                <a:latin typeface="Tahoma" panose="020B0604030504040204" pitchFamily="34" charset="0"/>
                <a:ea typeface="Tahoma" panose="020B0604030504040204" pitchFamily="34" charset="0"/>
                <a:cs typeface="Tahoma" panose="020B0604030504040204" pitchFamily="34" charset="0"/>
              </a:rPr>
              <a:t> times greater among </a:t>
            </a:r>
            <a:r>
              <a:rPr lang="en-PH" sz="2800" dirty="0">
                <a:solidFill>
                  <a:schemeClr val="accent2"/>
                </a:solidFill>
                <a:latin typeface="Tahoma" panose="020B0604030504040204" pitchFamily="34" charset="0"/>
                <a:ea typeface="Tahoma" panose="020B0604030504040204" pitchFamily="34" charset="0"/>
                <a:cs typeface="Tahoma" panose="020B0604030504040204" pitchFamily="34" charset="0"/>
              </a:rPr>
              <a:t>exposed</a:t>
            </a:r>
            <a:r>
              <a:rPr lang="en-PH" sz="2800" dirty="0">
                <a:latin typeface="Tahoma" panose="020B0604030504040204" pitchFamily="34" charset="0"/>
                <a:ea typeface="Tahoma" panose="020B0604030504040204" pitchFamily="34" charset="0"/>
                <a:cs typeface="Tahoma" panose="020B0604030504040204" pitchFamily="34" charset="0"/>
              </a:rPr>
              <a:t> individuals than </a:t>
            </a:r>
            <a:r>
              <a:rPr lang="en-PH" sz="2800" dirty="0">
                <a:solidFill>
                  <a:schemeClr val="accent2"/>
                </a:solidFill>
                <a:latin typeface="Tahoma" panose="020B0604030504040204" pitchFamily="34" charset="0"/>
                <a:ea typeface="Tahoma" panose="020B0604030504040204" pitchFamily="34" charset="0"/>
                <a:cs typeface="Tahoma" panose="020B0604030504040204" pitchFamily="34" charset="0"/>
              </a:rPr>
              <a:t>un-exposed</a:t>
            </a:r>
            <a:r>
              <a:rPr lang="en-PH" sz="2800" dirty="0">
                <a:latin typeface="Tahoma" panose="020B0604030504040204" pitchFamily="34" charset="0"/>
                <a:ea typeface="Tahoma" panose="020B0604030504040204" pitchFamily="34" charset="0"/>
                <a:cs typeface="Tahoma" panose="020B0604030504040204" pitchFamily="34" charset="0"/>
              </a:rPr>
              <a:t> individuals</a:t>
            </a:r>
          </a:p>
          <a:p>
            <a:pPr marL="0" indent="0" algn="just">
              <a:buNone/>
            </a:pPr>
            <a:endParaRPr lang="en-PH" sz="2800" b="1" i="1" u="sng"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indent="0" algn="just">
              <a:buNone/>
            </a:pPr>
            <a:r>
              <a:rPr lang="en-PH" sz="2800" b="1" dirty="0">
                <a:solidFill>
                  <a:srgbClr val="FF0000"/>
                </a:solidFill>
                <a:latin typeface="Tahoma" panose="020B0604030504040204" pitchFamily="34" charset="0"/>
                <a:ea typeface="Tahoma" panose="020B0604030504040204" pitchFamily="34" charset="0"/>
                <a:cs typeface="Tahoma" panose="020B0604030504040204" pitchFamily="34" charset="0"/>
              </a:rPr>
              <a:t>NB</a:t>
            </a:r>
          </a:p>
          <a:p>
            <a:pPr marL="0" indent="0" algn="just">
              <a:buNone/>
            </a:pPr>
            <a:r>
              <a:rPr lang="en-PH" sz="2800" dirty="0">
                <a:latin typeface="Tahoma" panose="020B0604030504040204" pitchFamily="34" charset="0"/>
                <a:ea typeface="Tahoma" panose="020B0604030504040204" pitchFamily="34" charset="0"/>
                <a:cs typeface="Tahoma" panose="020B0604030504040204" pitchFamily="34" charset="0"/>
              </a:rPr>
              <a:t>To establish </a:t>
            </a:r>
            <a:r>
              <a:rPr lang="en-PH" sz="2800" b="1" dirty="0">
                <a:solidFill>
                  <a:srgbClr val="FF0000"/>
                </a:solidFill>
                <a:latin typeface="Tahoma" panose="020B0604030504040204" pitchFamily="34" charset="0"/>
                <a:ea typeface="Tahoma" panose="020B0604030504040204" pitchFamily="34" charset="0"/>
                <a:cs typeface="Tahoma" panose="020B0604030504040204" pitchFamily="34" charset="0"/>
              </a:rPr>
              <a:t>(1) </a:t>
            </a:r>
            <a:r>
              <a:rPr lang="en-PH" sz="2800" dirty="0">
                <a:latin typeface="Tahoma" panose="020B0604030504040204" pitchFamily="34" charset="0"/>
                <a:ea typeface="Tahoma" panose="020B0604030504040204" pitchFamily="34" charset="0"/>
                <a:cs typeface="Tahoma" panose="020B0604030504040204" pitchFamily="34" charset="0"/>
              </a:rPr>
              <a:t>we need to Establish </a:t>
            </a:r>
            <a:r>
              <a:rPr lang="en-PH" sz="2800" b="1" dirty="0">
                <a:solidFill>
                  <a:srgbClr val="FF0000"/>
                </a:solidFill>
                <a:latin typeface="Tahoma" panose="020B0604030504040204" pitchFamily="34" charset="0"/>
                <a:ea typeface="Tahoma" panose="020B0604030504040204" pitchFamily="34" charset="0"/>
                <a:cs typeface="Tahoma" panose="020B0604030504040204" pitchFamily="34" charset="0"/>
              </a:rPr>
              <a:t>(2)</a:t>
            </a:r>
            <a:r>
              <a:rPr lang="en-PH" sz="2800" dirty="0">
                <a:latin typeface="Tahoma" panose="020B0604030504040204" pitchFamily="34" charset="0"/>
                <a:ea typeface="Tahoma" panose="020B0604030504040204" pitchFamily="34" charset="0"/>
                <a:cs typeface="Tahoma" panose="020B0604030504040204" pitchFamily="34" charset="0"/>
              </a:rPr>
              <a:t> First</a:t>
            </a:r>
          </a:p>
          <a:p>
            <a:pPr lvl="1" algn="just">
              <a:buFont typeface="Wingdings" panose="05000000000000000000" pitchFamily="2" charset="2"/>
              <a:buChar char="v"/>
            </a:pPr>
            <a:r>
              <a:rPr lang="en-PH" sz="2400" dirty="0">
                <a:latin typeface="Tahoma" panose="020B0604030504040204" pitchFamily="34" charset="0"/>
                <a:ea typeface="Tahoma" panose="020B0604030504040204" pitchFamily="34" charset="0"/>
                <a:cs typeface="Tahoma" panose="020B0604030504040204" pitchFamily="34" charset="0"/>
              </a:rPr>
              <a:t>Causal relations are established through comparative statements</a:t>
            </a:r>
          </a:p>
        </p:txBody>
      </p:sp>
    </p:spTree>
    <p:extLst>
      <p:ext uri="{BB962C8B-B14F-4D97-AF65-F5344CB8AC3E}">
        <p14:creationId xmlns:p14="http://schemas.microsoft.com/office/powerpoint/2010/main" val="318980457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2529</TotalTime>
  <Words>4560</Words>
  <Application>Microsoft Office PowerPoint</Application>
  <PresentationFormat>On-screen Show (4:3)</PresentationFormat>
  <Paragraphs>648</Paragraphs>
  <Slides>83</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1" baseType="lpstr">
      <vt:lpstr>Arial</vt:lpstr>
      <vt:lpstr>Calibri</vt:lpstr>
      <vt:lpstr>Century Gothic</vt:lpstr>
      <vt:lpstr>Tahoma</vt:lpstr>
      <vt:lpstr>Times New Roman</vt:lpstr>
      <vt:lpstr>Wingdings</vt:lpstr>
      <vt:lpstr>Default Design</vt:lpstr>
      <vt:lpstr>Photo Editor Photo</vt:lpstr>
      <vt:lpstr>Causal Inference in Epidemiology </vt:lpstr>
      <vt:lpstr>PowerPoint Presentation</vt:lpstr>
      <vt:lpstr>PowerPoint Presentation</vt:lpstr>
      <vt:lpstr>Outline</vt:lpstr>
      <vt:lpstr>Background</vt:lpstr>
      <vt:lpstr>Significance of Epidemiology</vt:lpstr>
      <vt:lpstr>Significance of Epidemiology</vt:lpstr>
      <vt:lpstr>APPROACHES FOR STUDYING DISEASE ETIOLOGY</vt:lpstr>
      <vt:lpstr>Methods: Observational studies consider</vt:lpstr>
      <vt:lpstr>Epidemiological Studies (Re-Cap)</vt:lpstr>
      <vt:lpstr>PowerPoint Presentation</vt:lpstr>
      <vt:lpstr>Historical development of diseases</vt:lpstr>
      <vt:lpstr>Miasmas (1800’s)</vt:lpstr>
      <vt:lpstr>Germ Theory (1878)</vt:lpstr>
      <vt:lpstr>Limitations of Koch Postulate</vt:lpstr>
      <vt:lpstr>Webs of causation</vt:lpstr>
      <vt:lpstr>PowerPoint Presentation</vt:lpstr>
      <vt:lpstr>Web of Causation</vt:lpstr>
      <vt:lpstr>Epidemiologic Triad of disease (1920-1950s)</vt:lpstr>
      <vt:lpstr>Epidemiological Triad</vt:lpstr>
      <vt:lpstr>Classic Epidemiologic Theory</vt:lpstr>
      <vt:lpstr>Classic Epidemiologic Theory</vt:lpstr>
      <vt:lpstr>PowerPoint Presentation</vt:lpstr>
      <vt:lpstr>Era of Epidemiology</vt:lpstr>
      <vt:lpstr>Era of epidemiology: The Sanitary era</vt:lpstr>
      <vt:lpstr>PowerPoint Presentation</vt:lpstr>
      <vt:lpstr>Broadwick street showing the John Snow memorial and public house</vt:lpstr>
      <vt:lpstr>Infectious Disease Era (paradigm: Germ Theory)</vt:lpstr>
      <vt:lpstr>Risk factors Era (Paradigm: Black Box)</vt:lpstr>
      <vt:lpstr>Causal Pie</vt:lpstr>
      <vt:lpstr>Implications of the causal pie</vt:lpstr>
      <vt:lpstr>Cause</vt:lpstr>
      <vt:lpstr>Cause &amp; Effect</vt:lpstr>
      <vt:lpstr>Definitions</vt:lpstr>
      <vt:lpstr>Definitions (cont.)</vt:lpstr>
      <vt:lpstr>causality</vt:lpstr>
      <vt:lpstr>Causal thinking in health science</vt:lpstr>
      <vt:lpstr>Causal Relationships</vt:lpstr>
      <vt:lpstr>Causal relationship</vt:lpstr>
      <vt:lpstr>Direct vs Indirect Causation</vt:lpstr>
      <vt:lpstr>Direct causation</vt:lpstr>
      <vt:lpstr>Multifactorial causation</vt:lpstr>
      <vt:lpstr>Types of causal relationship</vt:lpstr>
      <vt:lpstr>Types of causal relationship</vt:lpstr>
      <vt:lpstr>Sufficient &amp; Necessary cause</vt:lpstr>
      <vt:lpstr>Example: causes of TB</vt:lpstr>
      <vt:lpstr>There may be number of sufficient causes for single disease in various combination of component causes, necessary causes </vt:lpstr>
      <vt:lpstr>Factors in Causation</vt:lpstr>
      <vt:lpstr>PowerPoint Presentation</vt:lpstr>
      <vt:lpstr>PowerPoint Presentation</vt:lpstr>
      <vt:lpstr>Bradford-Hill’s Criteria(1897-1991)</vt:lpstr>
      <vt:lpstr>Applying guidelines (Hills criteria/Guidelines for causation) and making judgment regarding causation</vt:lpstr>
      <vt:lpstr>1. Consistency</vt:lpstr>
      <vt:lpstr>1. Consistency</vt:lpstr>
      <vt:lpstr>PowerPoint Presentation</vt:lpstr>
      <vt:lpstr>2. Strength of Association</vt:lpstr>
      <vt:lpstr>Strength of Association</vt:lpstr>
      <vt:lpstr>PowerPoint Presentation</vt:lpstr>
      <vt:lpstr>3. Specificity</vt:lpstr>
      <vt:lpstr>4. Dose-Response Relationship  (The Biological Gradient)</vt:lpstr>
      <vt:lpstr>4. Dose-Response Relationship  (The Biological Gradient)</vt:lpstr>
      <vt:lpstr>4. Dose-Response Relationship  (The Biological Gradient)</vt:lpstr>
      <vt:lpstr>5. Temporal relationship (Directionality)</vt:lpstr>
      <vt:lpstr>5. Temporal relationship  (Relationship with Time)</vt:lpstr>
      <vt:lpstr>6. Biological plausibility</vt:lpstr>
      <vt:lpstr>7. Coherence</vt:lpstr>
      <vt:lpstr>8. Experiment</vt:lpstr>
      <vt:lpstr>8. Experiment: Removal (Reversibility)</vt:lpstr>
      <vt:lpstr>9. Analogy</vt:lpstr>
      <vt:lpstr>DERIVING CAUSAL INFERENCES:  EXAMPLE</vt:lpstr>
      <vt:lpstr>PowerPoint Presentation</vt:lpstr>
      <vt:lpstr>PowerPoint Presentation</vt:lpstr>
      <vt:lpstr>PowerPoint Presentation</vt:lpstr>
      <vt:lpstr>PowerPoint Presentation</vt:lpstr>
      <vt:lpstr>PowerPoint Presentation</vt:lpstr>
      <vt:lpstr>Causal Criteria of Bradford-Hills</vt:lpstr>
      <vt:lpstr>Comparing Rules of Evidence</vt:lpstr>
      <vt:lpstr>Analytical Methods</vt:lpstr>
      <vt:lpstr>Testing hypothesis of Association</vt:lpstr>
      <vt:lpstr>Controlling confounders</vt:lpstr>
      <vt:lpstr>Measure of association / strength of association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Inference in Epidemiology</dc:title>
  <dc:creator>Themba Ginindza</dc:creator>
  <cp:lastModifiedBy>Themba Ginindza</cp:lastModifiedBy>
  <cp:revision>79</cp:revision>
  <dcterms:modified xsi:type="dcterms:W3CDTF">2024-07-20T20:02:36Z</dcterms:modified>
</cp:coreProperties>
</file>